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7" r:id="rId3"/>
    <p:sldId id="268" r:id="rId4"/>
    <p:sldId id="257" r:id="rId5"/>
    <p:sldId id="260" r:id="rId6"/>
    <p:sldId id="261" r:id="rId7"/>
    <p:sldId id="258" r:id="rId8"/>
    <p:sldId id="262" r:id="rId9"/>
    <p:sldId id="259" r:id="rId10"/>
    <p:sldId id="266"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325"/>
    <a:srgbClr val="02867B"/>
    <a:srgbClr val="30AD9F"/>
    <a:srgbClr val="018587"/>
    <a:srgbClr val="2149AB"/>
    <a:srgbClr val="BAC0BC"/>
    <a:srgbClr val="31ADAB"/>
    <a:srgbClr val="F8F5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1" autoAdjust="0"/>
    <p:restoredTop sz="94660"/>
  </p:normalViewPr>
  <p:slideViewPr>
    <p:cSldViewPr snapToGrid="0">
      <p:cViewPr varScale="1">
        <p:scale>
          <a:sx n="107" d="100"/>
          <a:sy n="107" d="100"/>
        </p:scale>
        <p:origin x="84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BBE13-8614-41A3-9C36-F44BACF13383}" type="datetimeFigureOut">
              <a:rPr lang="en-US" smtClean="0"/>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11B789-13AB-4390-BFB2-566EBF348AB5}" type="slidenum">
              <a:rPr lang="en-US" smtClean="0"/>
              <a:t>‹#›</a:t>
            </a:fld>
            <a:endParaRPr lang="en-US"/>
          </a:p>
        </p:txBody>
      </p:sp>
    </p:spTree>
    <p:extLst>
      <p:ext uri="{BB962C8B-B14F-4D97-AF65-F5344CB8AC3E}">
        <p14:creationId xmlns:p14="http://schemas.microsoft.com/office/powerpoint/2010/main" val="299981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CB003-DBFF-4360-A62E-05667A0036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389999-2409-4E11-B66F-5C8D5530D6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C3C387-577A-4C8C-BFD1-9C994C7B936A}"/>
              </a:ext>
            </a:extLst>
          </p:cNvPr>
          <p:cNvSpPr>
            <a:spLocks noGrp="1"/>
          </p:cNvSpPr>
          <p:nvPr>
            <p:ph type="dt" sz="half" idx="10"/>
          </p:nvPr>
        </p:nvSpPr>
        <p:spPr/>
        <p:txBody>
          <a:bodyPr/>
          <a:lstStyle/>
          <a:p>
            <a:fld id="{F6FD9334-5863-4EDD-869C-743F3DCD4733}" type="datetime1">
              <a:rPr lang="en-US" smtClean="0"/>
              <a:t>10/12/2021</a:t>
            </a:fld>
            <a:endParaRPr lang="en-US"/>
          </a:p>
        </p:txBody>
      </p:sp>
      <p:sp>
        <p:nvSpPr>
          <p:cNvPr id="5" name="Footer Placeholder 4">
            <a:extLst>
              <a:ext uri="{FF2B5EF4-FFF2-40B4-BE49-F238E27FC236}">
                <a16:creationId xmlns:a16="http://schemas.microsoft.com/office/drawing/2014/main" id="{E3E8212B-4CB6-4640-AA09-75826091D7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14954E-4672-4D30-8CA3-BFA0BD30913E}"/>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288071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F9A63-CCBE-4B61-99F8-292486B796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D211E0-9E7A-4A3B-A8AB-283397D6EF5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4E8098-DC6B-4602-94A9-1BDE27AE048C}"/>
              </a:ext>
            </a:extLst>
          </p:cNvPr>
          <p:cNvSpPr>
            <a:spLocks noGrp="1"/>
          </p:cNvSpPr>
          <p:nvPr>
            <p:ph type="dt" sz="half" idx="10"/>
          </p:nvPr>
        </p:nvSpPr>
        <p:spPr/>
        <p:txBody>
          <a:bodyPr/>
          <a:lstStyle/>
          <a:p>
            <a:fld id="{D52A2B69-6DF6-45B0-9332-5DD38088B554}" type="datetime1">
              <a:rPr lang="en-US" smtClean="0"/>
              <a:t>10/12/2021</a:t>
            </a:fld>
            <a:endParaRPr lang="en-US"/>
          </a:p>
        </p:txBody>
      </p:sp>
      <p:sp>
        <p:nvSpPr>
          <p:cNvPr id="5" name="Footer Placeholder 4">
            <a:extLst>
              <a:ext uri="{FF2B5EF4-FFF2-40B4-BE49-F238E27FC236}">
                <a16:creationId xmlns:a16="http://schemas.microsoft.com/office/drawing/2014/main" id="{789D8487-D7F2-4B41-99F1-CCABD50A4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5F09C1-880D-4B85-8460-3CF60A67BC42}"/>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2279805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7723D-5419-4E5C-8357-32E99A131B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EBAC0-0F54-48BA-BA83-F1F3B181FB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FE1890-D118-4958-BDAE-A5EEF1631146}"/>
              </a:ext>
            </a:extLst>
          </p:cNvPr>
          <p:cNvSpPr>
            <a:spLocks noGrp="1"/>
          </p:cNvSpPr>
          <p:nvPr>
            <p:ph type="dt" sz="half" idx="10"/>
          </p:nvPr>
        </p:nvSpPr>
        <p:spPr/>
        <p:txBody>
          <a:bodyPr/>
          <a:lstStyle/>
          <a:p>
            <a:fld id="{6326A803-E0DC-43D6-8679-BD35845FD2B5}" type="datetime1">
              <a:rPr lang="en-US" smtClean="0"/>
              <a:t>10/12/2021</a:t>
            </a:fld>
            <a:endParaRPr lang="en-US"/>
          </a:p>
        </p:txBody>
      </p:sp>
      <p:sp>
        <p:nvSpPr>
          <p:cNvPr id="5" name="Footer Placeholder 4">
            <a:extLst>
              <a:ext uri="{FF2B5EF4-FFF2-40B4-BE49-F238E27FC236}">
                <a16:creationId xmlns:a16="http://schemas.microsoft.com/office/drawing/2014/main" id="{BC5937B0-0D9B-4F95-BB4B-BB0AD4F997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2929F-6B0C-4EDF-BFA1-56CE5ABF8ED5}"/>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3468317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89FAB-CB82-4AAD-BB84-ACDCF3BA41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37DB0C-7FBD-404A-A204-67DB244E64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0FD786-B86D-4966-8A13-33ECA55A087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549CF9-AFF7-4A1D-8CEE-8ABD78235970}"/>
              </a:ext>
            </a:extLst>
          </p:cNvPr>
          <p:cNvSpPr>
            <a:spLocks noGrp="1"/>
          </p:cNvSpPr>
          <p:nvPr>
            <p:ph type="dt" sz="half" idx="10"/>
          </p:nvPr>
        </p:nvSpPr>
        <p:spPr/>
        <p:txBody>
          <a:bodyPr/>
          <a:lstStyle/>
          <a:p>
            <a:fld id="{76223EB0-3E44-4AA3-A2E5-D15D4FC59DA9}" type="datetime1">
              <a:rPr lang="en-US" smtClean="0"/>
              <a:t>10/12/2021</a:t>
            </a:fld>
            <a:endParaRPr lang="en-US"/>
          </a:p>
        </p:txBody>
      </p:sp>
      <p:sp>
        <p:nvSpPr>
          <p:cNvPr id="6" name="Footer Placeholder 5">
            <a:extLst>
              <a:ext uri="{FF2B5EF4-FFF2-40B4-BE49-F238E27FC236}">
                <a16:creationId xmlns:a16="http://schemas.microsoft.com/office/drawing/2014/main" id="{38CA5BE2-2BC7-46D9-B96F-3EC09C1CB2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CC752E-A2D5-4F76-8731-71E49BDC16E9}"/>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2461182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6BF6-0B59-49C4-9468-84640C3250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82E012-4807-4A47-82E7-76C2B14A34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93BD473-171C-4415-88E7-8F00130DC6F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70CEBD-1B21-47B5-B2C7-8F85744FF8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71F3CD-076A-43E0-9FE3-E51C930BC60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EE61DE-E77F-49A1-8866-177F2547CC81}"/>
              </a:ext>
            </a:extLst>
          </p:cNvPr>
          <p:cNvSpPr>
            <a:spLocks noGrp="1"/>
          </p:cNvSpPr>
          <p:nvPr>
            <p:ph type="dt" sz="half" idx="10"/>
          </p:nvPr>
        </p:nvSpPr>
        <p:spPr/>
        <p:txBody>
          <a:bodyPr/>
          <a:lstStyle/>
          <a:p>
            <a:fld id="{278683D0-DA1D-4533-8D40-BB0865D76D96}" type="datetime1">
              <a:rPr lang="en-US" smtClean="0"/>
              <a:t>10/12/2021</a:t>
            </a:fld>
            <a:endParaRPr lang="en-US"/>
          </a:p>
        </p:txBody>
      </p:sp>
      <p:sp>
        <p:nvSpPr>
          <p:cNvPr id="8" name="Footer Placeholder 7">
            <a:extLst>
              <a:ext uri="{FF2B5EF4-FFF2-40B4-BE49-F238E27FC236}">
                <a16:creationId xmlns:a16="http://schemas.microsoft.com/office/drawing/2014/main" id="{D81C5678-D425-4850-908F-F8AFD3F3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32BB64-DE26-41FF-9EA1-FB2C08A1C3E5}"/>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4121907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49551-010B-48F8-93FF-F9B6321358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F4979D-017E-40DF-A7F0-95FBFC1C3CE7}"/>
              </a:ext>
            </a:extLst>
          </p:cNvPr>
          <p:cNvSpPr>
            <a:spLocks noGrp="1"/>
          </p:cNvSpPr>
          <p:nvPr>
            <p:ph type="dt" sz="half" idx="10"/>
          </p:nvPr>
        </p:nvSpPr>
        <p:spPr/>
        <p:txBody>
          <a:bodyPr/>
          <a:lstStyle/>
          <a:p>
            <a:fld id="{5D11932C-A0D1-4C23-B6F4-38EA56C01848}" type="datetime1">
              <a:rPr lang="en-US" smtClean="0"/>
              <a:t>10/12/2021</a:t>
            </a:fld>
            <a:endParaRPr lang="en-US"/>
          </a:p>
        </p:txBody>
      </p:sp>
      <p:sp>
        <p:nvSpPr>
          <p:cNvPr id="4" name="Footer Placeholder 3">
            <a:extLst>
              <a:ext uri="{FF2B5EF4-FFF2-40B4-BE49-F238E27FC236}">
                <a16:creationId xmlns:a16="http://schemas.microsoft.com/office/drawing/2014/main" id="{52ABD75E-50AC-4D8C-BC79-39A3647C4B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EEAABE-BC3C-49B9-B203-BDEF793214AF}"/>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612848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24ADD4-05CF-4413-8B01-51C5DAA0C3BB}"/>
              </a:ext>
            </a:extLst>
          </p:cNvPr>
          <p:cNvSpPr>
            <a:spLocks noGrp="1"/>
          </p:cNvSpPr>
          <p:nvPr>
            <p:ph type="dt" sz="half" idx="10"/>
          </p:nvPr>
        </p:nvSpPr>
        <p:spPr/>
        <p:txBody>
          <a:bodyPr/>
          <a:lstStyle/>
          <a:p>
            <a:fld id="{C8808362-375C-418F-91C7-B6ED74C33EEE}" type="datetime1">
              <a:rPr lang="en-US" smtClean="0"/>
              <a:t>10/12/2021</a:t>
            </a:fld>
            <a:endParaRPr lang="en-US"/>
          </a:p>
        </p:txBody>
      </p:sp>
      <p:sp>
        <p:nvSpPr>
          <p:cNvPr id="3" name="Footer Placeholder 2">
            <a:extLst>
              <a:ext uri="{FF2B5EF4-FFF2-40B4-BE49-F238E27FC236}">
                <a16:creationId xmlns:a16="http://schemas.microsoft.com/office/drawing/2014/main" id="{C1CB03FA-6A05-4CBE-8FD6-BEAD0EC040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CADE1F-6D22-4B6A-9884-6E18C4B69A75}"/>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331866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2752-CD9C-40A3-AD53-AF34CE9A8E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4A1646-5668-48FC-BDB6-ADAD8B2674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D2D8E7-F0FB-4A61-95DD-DDD901278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7FC8ED-16F8-4FCE-85BE-EB9A36D5CDC7}"/>
              </a:ext>
            </a:extLst>
          </p:cNvPr>
          <p:cNvSpPr>
            <a:spLocks noGrp="1"/>
          </p:cNvSpPr>
          <p:nvPr>
            <p:ph type="dt" sz="half" idx="10"/>
          </p:nvPr>
        </p:nvSpPr>
        <p:spPr/>
        <p:txBody>
          <a:bodyPr/>
          <a:lstStyle/>
          <a:p>
            <a:fld id="{61C9E15B-10FE-4610-A8F5-1AC25B0C436E}" type="datetime1">
              <a:rPr lang="en-US" smtClean="0"/>
              <a:t>10/12/2021</a:t>
            </a:fld>
            <a:endParaRPr lang="en-US"/>
          </a:p>
        </p:txBody>
      </p:sp>
      <p:sp>
        <p:nvSpPr>
          <p:cNvPr id="6" name="Footer Placeholder 5">
            <a:extLst>
              <a:ext uri="{FF2B5EF4-FFF2-40B4-BE49-F238E27FC236}">
                <a16:creationId xmlns:a16="http://schemas.microsoft.com/office/drawing/2014/main" id="{D9AA4FA5-D2C5-464C-9C33-A65EAB284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397959-35B3-411B-8C95-E04B5AD63359}"/>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2859494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4F633-8224-4A2F-9159-EC4208B7DD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BEE57E-A0CF-4E2C-A052-4A94EB072F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B3794F-E7D7-4343-933F-E06AEA81BE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FCAD943-FD85-4F31-BB32-83E88505D97D}"/>
              </a:ext>
            </a:extLst>
          </p:cNvPr>
          <p:cNvSpPr>
            <a:spLocks noGrp="1"/>
          </p:cNvSpPr>
          <p:nvPr>
            <p:ph type="dt" sz="half" idx="10"/>
          </p:nvPr>
        </p:nvSpPr>
        <p:spPr/>
        <p:txBody>
          <a:bodyPr/>
          <a:lstStyle/>
          <a:p>
            <a:fld id="{8DD1CBF4-FC24-4021-AF94-08F7B746387A}" type="datetime1">
              <a:rPr lang="en-US" smtClean="0"/>
              <a:t>10/12/2021</a:t>
            </a:fld>
            <a:endParaRPr lang="en-US"/>
          </a:p>
        </p:txBody>
      </p:sp>
      <p:sp>
        <p:nvSpPr>
          <p:cNvPr id="6" name="Footer Placeholder 5">
            <a:extLst>
              <a:ext uri="{FF2B5EF4-FFF2-40B4-BE49-F238E27FC236}">
                <a16:creationId xmlns:a16="http://schemas.microsoft.com/office/drawing/2014/main" id="{2948CE9C-C058-4A4B-A5B8-FF5F59E7B5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A3838B-8BD5-4BD0-858A-4582B7D426EC}"/>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848837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63242-14C0-4CF4-95F4-DA4C26A27A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0C9258-176D-4329-8DD1-0215DCDB600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18C60F-33C9-498E-9FEC-A9452B0A0148}"/>
              </a:ext>
            </a:extLst>
          </p:cNvPr>
          <p:cNvSpPr>
            <a:spLocks noGrp="1"/>
          </p:cNvSpPr>
          <p:nvPr>
            <p:ph type="dt" sz="half" idx="10"/>
          </p:nvPr>
        </p:nvSpPr>
        <p:spPr/>
        <p:txBody>
          <a:bodyPr/>
          <a:lstStyle/>
          <a:p>
            <a:fld id="{332530AA-A3C7-4222-B386-66A887EEE8E9}" type="datetime1">
              <a:rPr lang="en-US" smtClean="0"/>
              <a:t>10/12/2021</a:t>
            </a:fld>
            <a:endParaRPr lang="en-US"/>
          </a:p>
        </p:txBody>
      </p:sp>
      <p:sp>
        <p:nvSpPr>
          <p:cNvPr id="5" name="Footer Placeholder 4">
            <a:extLst>
              <a:ext uri="{FF2B5EF4-FFF2-40B4-BE49-F238E27FC236}">
                <a16:creationId xmlns:a16="http://schemas.microsoft.com/office/drawing/2014/main" id="{71A3709C-B7FA-45BF-946C-FA61CE5B3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240CBB-E994-46E3-97A3-BF90974F7C11}"/>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2149180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EC9CAE-8ABF-4777-A653-39B138A939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C29098-2112-443B-B72A-5FBD3DC639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C9BBB-9471-4823-ADDD-43FF59537D9D}"/>
              </a:ext>
            </a:extLst>
          </p:cNvPr>
          <p:cNvSpPr>
            <a:spLocks noGrp="1"/>
          </p:cNvSpPr>
          <p:nvPr>
            <p:ph type="dt" sz="half" idx="10"/>
          </p:nvPr>
        </p:nvSpPr>
        <p:spPr/>
        <p:txBody>
          <a:bodyPr/>
          <a:lstStyle/>
          <a:p>
            <a:fld id="{A153214B-6487-4A86-8046-A31F3A7A34F3}" type="datetime1">
              <a:rPr lang="en-US" smtClean="0"/>
              <a:t>10/12/2021</a:t>
            </a:fld>
            <a:endParaRPr lang="en-US"/>
          </a:p>
        </p:txBody>
      </p:sp>
      <p:sp>
        <p:nvSpPr>
          <p:cNvPr id="5" name="Footer Placeholder 4">
            <a:extLst>
              <a:ext uri="{FF2B5EF4-FFF2-40B4-BE49-F238E27FC236}">
                <a16:creationId xmlns:a16="http://schemas.microsoft.com/office/drawing/2014/main" id="{DC93C28A-227C-4E78-9BF5-F38826321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CFD4DF-602E-4C01-B9EF-08E812564BE7}"/>
              </a:ext>
            </a:extLst>
          </p:cNvPr>
          <p:cNvSpPr>
            <a:spLocks noGrp="1"/>
          </p:cNvSpPr>
          <p:nvPr>
            <p:ph type="sldNum" sz="quarter" idx="12"/>
          </p:nvPr>
        </p:nvSpPr>
        <p:spPr/>
        <p:txBody>
          <a:bodyPr/>
          <a:lstStyle/>
          <a:p>
            <a:fld id="{47620820-EB03-4841-AAC5-2101D82E480E}" type="slidenum">
              <a:rPr lang="en-US" smtClean="0"/>
              <a:t>‹#›</a:t>
            </a:fld>
            <a:endParaRPr lang="en-US"/>
          </a:p>
        </p:txBody>
      </p:sp>
    </p:spTree>
    <p:extLst>
      <p:ext uri="{BB962C8B-B14F-4D97-AF65-F5344CB8AC3E}">
        <p14:creationId xmlns:p14="http://schemas.microsoft.com/office/powerpoint/2010/main" val="129820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D0E4B7-4B74-444F-BE84-44B8A2B644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CA7BD1-63E4-4F7E-B2F0-49BF168918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AC7BCA-AD3E-4726-850B-5B69A71ECF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561176-A539-4D7A-9A75-CF2DB766E9EE}" type="datetime1">
              <a:rPr lang="en-US" smtClean="0"/>
              <a:t>10/12/2021</a:t>
            </a:fld>
            <a:endParaRPr lang="en-US"/>
          </a:p>
        </p:txBody>
      </p:sp>
      <p:sp>
        <p:nvSpPr>
          <p:cNvPr id="5" name="Footer Placeholder 4">
            <a:extLst>
              <a:ext uri="{FF2B5EF4-FFF2-40B4-BE49-F238E27FC236}">
                <a16:creationId xmlns:a16="http://schemas.microsoft.com/office/drawing/2014/main" id="{C6F08E7A-E372-4626-9799-EABF05BCA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B4C2D6-6543-4A48-AD85-1B83B2EED7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20820-EB03-4841-AAC5-2101D82E480E}" type="slidenum">
              <a:rPr lang="en-US" smtClean="0"/>
              <a:t>‹#›</a:t>
            </a:fld>
            <a:endParaRPr lang="en-US"/>
          </a:p>
        </p:txBody>
      </p:sp>
    </p:spTree>
    <p:extLst>
      <p:ext uri="{BB962C8B-B14F-4D97-AF65-F5344CB8AC3E}">
        <p14:creationId xmlns:p14="http://schemas.microsoft.com/office/powerpoint/2010/main" val="175267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globaldignity.org/global-dignity-da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12325"/>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309C995-9280-462A-84CB-B39E7335BCE4}"/>
              </a:ext>
            </a:extLst>
          </p:cNvPr>
          <p:cNvSpPr txBox="1">
            <a:spLocks/>
          </p:cNvSpPr>
          <p:nvPr/>
        </p:nvSpPr>
        <p:spPr>
          <a:xfrm>
            <a:off x="8659905" y="209630"/>
            <a:ext cx="3177461" cy="2265894"/>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pPr>
            <a:r>
              <a:rPr lang="en-US" sz="3200" dirty="0">
                <a:solidFill>
                  <a:schemeClr val="bg1">
                    <a:lumMod val="95000"/>
                  </a:schemeClr>
                </a:solidFill>
                <a:latin typeface="Arial Black" panose="020B0A04020102020204" pitchFamily="34" charset="0"/>
              </a:rPr>
              <a:t>Global Dignity Day Celebration </a:t>
            </a:r>
          </a:p>
          <a:p>
            <a:pPr algn="l">
              <a:lnSpc>
                <a:spcPct val="110000"/>
              </a:lnSpc>
            </a:pPr>
            <a:endParaRPr lang="en-US" sz="3200" dirty="0">
              <a:solidFill>
                <a:schemeClr val="bg1">
                  <a:lumMod val="95000"/>
                </a:schemeClr>
              </a:solidFill>
              <a:latin typeface="Arial Black" panose="020B0A04020102020204" pitchFamily="34" charset="0"/>
            </a:endParaRPr>
          </a:p>
          <a:p>
            <a:pPr algn="l">
              <a:lnSpc>
                <a:spcPct val="110000"/>
              </a:lnSpc>
            </a:pPr>
            <a:r>
              <a:rPr lang="en-US" sz="3200" dirty="0">
                <a:solidFill>
                  <a:schemeClr val="bg1">
                    <a:lumMod val="95000"/>
                  </a:schemeClr>
                </a:solidFill>
                <a:latin typeface="Arial Black" panose="020B0A04020102020204" pitchFamily="34" charset="0"/>
              </a:rPr>
              <a:t>Social Media Toolkit</a:t>
            </a:r>
          </a:p>
          <a:p>
            <a:pPr algn="l">
              <a:lnSpc>
                <a:spcPct val="110000"/>
              </a:lnSpc>
            </a:pPr>
            <a:r>
              <a:rPr lang="en-US" sz="3200" dirty="0">
                <a:solidFill>
                  <a:schemeClr val="bg1">
                    <a:lumMod val="95000"/>
                  </a:schemeClr>
                </a:solidFill>
                <a:latin typeface="Arial Black" panose="020B0A04020102020204" pitchFamily="34" charset="0"/>
              </a:rPr>
              <a:t>October 2021</a:t>
            </a:r>
          </a:p>
        </p:txBody>
      </p:sp>
      <p:sp>
        <p:nvSpPr>
          <p:cNvPr id="14" name="Flowchart: Connector 13">
            <a:extLst>
              <a:ext uri="{FF2B5EF4-FFF2-40B4-BE49-F238E27FC236}">
                <a16:creationId xmlns:a16="http://schemas.microsoft.com/office/drawing/2014/main" id="{D7D8D087-B7D4-496F-AAEB-AF28CAEAEC9B}"/>
              </a:ext>
              <a:ext uri="{C183D7F6-B498-43B3-948B-1728B52AA6E4}">
                <adec:decorative xmlns:adec="http://schemas.microsoft.com/office/drawing/2017/decorative" val="1"/>
              </a:ext>
            </a:extLst>
          </p:cNvPr>
          <p:cNvSpPr/>
          <p:nvPr/>
        </p:nvSpPr>
        <p:spPr>
          <a:xfrm>
            <a:off x="-343742" y="-1040467"/>
            <a:ext cx="8683999" cy="8938933"/>
          </a:xfrm>
          <a:prstGeom prst="flowChartConnector">
            <a:avLst/>
          </a:prstGeom>
          <a:solidFill>
            <a:srgbClr val="0185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453B2B-1895-41BC-9414-C729A37D6ED8}"/>
              </a:ext>
            </a:extLst>
          </p:cNvPr>
          <p:cNvSpPr>
            <a:spLocks noGrp="1"/>
          </p:cNvSpPr>
          <p:nvPr>
            <p:ph type="ctrTitle"/>
          </p:nvPr>
        </p:nvSpPr>
        <p:spPr>
          <a:xfrm>
            <a:off x="493627" y="2475524"/>
            <a:ext cx="7561161" cy="2861688"/>
          </a:xfrm>
        </p:spPr>
        <p:txBody>
          <a:bodyPr>
            <a:noAutofit/>
          </a:bodyPr>
          <a:lstStyle/>
          <a:p>
            <a:pPr algn="l"/>
            <a:r>
              <a:rPr lang="en-US" sz="96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DIGNITY UNITES US</a:t>
            </a:r>
          </a:p>
        </p:txBody>
      </p:sp>
      <p:pic>
        <p:nvPicPr>
          <p:cNvPr id="16" name="Picture 15" descr="Dignity Alliance Massachusetts logo. It has three overlapping circles that are grey, turquoise and teal.">
            <a:extLst>
              <a:ext uri="{FF2B5EF4-FFF2-40B4-BE49-F238E27FC236}">
                <a16:creationId xmlns:a16="http://schemas.microsoft.com/office/drawing/2014/main" id="{8AE213DE-DEBC-4A42-BE45-B749E12CF207}"/>
              </a:ext>
            </a:extLst>
          </p:cNvPr>
          <p:cNvPicPr>
            <a:picLocks noChangeAspect="1"/>
          </p:cNvPicPr>
          <p:nvPr/>
        </p:nvPicPr>
        <p:blipFill rotWithShape="1">
          <a:blip r:embed="rId2">
            <a:extLst>
              <a:ext uri="{28A0092B-C50C-407E-A947-70E740481C1C}">
                <a14:useLocalDpi xmlns:a14="http://schemas.microsoft.com/office/drawing/2010/main" val="0"/>
              </a:ext>
            </a:extLst>
          </a:blip>
          <a:srcRect b="6817"/>
          <a:stretch/>
        </p:blipFill>
        <p:spPr>
          <a:xfrm>
            <a:off x="8659905" y="5276025"/>
            <a:ext cx="3177460" cy="1306310"/>
          </a:xfrm>
          <a:prstGeom prst="rect">
            <a:avLst/>
          </a:prstGeom>
        </p:spPr>
      </p:pic>
    </p:spTree>
    <p:extLst>
      <p:ext uri="{BB962C8B-B14F-4D97-AF65-F5344CB8AC3E}">
        <p14:creationId xmlns:p14="http://schemas.microsoft.com/office/powerpoint/2010/main" val="263742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867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423070-1B42-4B7E-B167-0F28B0F982CE}"/>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2</a:t>
            </a:r>
          </a:p>
        </p:txBody>
      </p:sp>
      <p:sp>
        <p:nvSpPr>
          <p:cNvPr id="2" name="Title 1">
            <a:extLst>
              <a:ext uri="{FF2B5EF4-FFF2-40B4-BE49-F238E27FC236}">
                <a16:creationId xmlns:a16="http://schemas.microsoft.com/office/drawing/2014/main" id="{D0453B2B-1895-41BC-9414-C729A37D6ED8}"/>
              </a:ext>
            </a:extLst>
          </p:cNvPr>
          <p:cNvSpPr>
            <a:spLocks noGrp="1"/>
          </p:cNvSpPr>
          <p:nvPr>
            <p:ph type="ctrTitle"/>
          </p:nvPr>
        </p:nvSpPr>
        <p:spPr>
          <a:xfrm>
            <a:off x="5375103" y="3154838"/>
            <a:ext cx="7561161" cy="2861688"/>
          </a:xfrm>
        </p:spPr>
        <p:txBody>
          <a:bodyPr>
            <a:noAutofit/>
          </a:bodyPr>
          <a:lstStyle/>
          <a:p>
            <a:pPr algn="l"/>
            <a:r>
              <a:rPr lang="en-US" sz="96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celebrate dignity!</a:t>
            </a:r>
          </a:p>
        </p:txBody>
      </p:sp>
      <p:sp>
        <p:nvSpPr>
          <p:cNvPr id="5" name="Title 1">
            <a:extLst>
              <a:ext uri="{FF2B5EF4-FFF2-40B4-BE49-F238E27FC236}">
                <a16:creationId xmlns:a16="http://schemas.microsoft.com/office/drawing/2014/main" id="{4D4CCB15-DCD4-4314-B38B-7FBF527AD692}"/>
              </a:ext>
            </a:extLst>
          </p:cNvPr>
          <p:cNvSpPr txBox="1">
            <a:spLocks/>
          </p:cNvSpPr>
          <p:nvPr/>
        </p:nvSpPr>
        <p:spPr>
          <a:xfrm>
            <a:off x="5407758" y="1939228"/>
            <a:ext cx="7210697"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2400" dirty="0">
                <a:solidFill>
                  <a:schemeClr val="bg1">
                    <a:lumMod val="95000"/>
                  </a:schemeClr>
                </a:solidFill>
                <a:latin typeface="Arial Black" panose="020B0A04020102020204" pitchFamily="34" charset="0"/>
              </a:rPr>
              <a:t>This Oct 20</a:t>
            </a:r>
            <a:r>
              <a:rPr lang="en-US" sz="2400" baseline="30000" dirty="0">
                <a:solidFill>
                  <a:schemeClr val="bg1">
                    <a:lumMod val="95000"/>
                  </a:schemeClr>
                </a:solidFill>
                <a:latin typeface="Arial Black" panose="020B0A04020102020204" pitchFamily="34" charset="0"/>
              </a:rPr>
              <a:t>th</a:t>
            </a:r>
            <a:r>
              <a:rPr lang="en-US" sz="2400" dirty="0">
                <a:solidFill>
                  <a:schemeClr val="bg1">
                    <a:lumMod val="95000"/>
                  </a:schemeClr>
                </a:solidFill>
                <a:latin typeface="Arial Black" panose="020B0A04020102020204" pitchFamily="34" charset="0"/>
              </a:rPr>
              <a:t>, on Global Dignity Day, </a:t>
            </a:r>
          </a:p>
          <a:p>
            <a:pPr algn="l">
              <a:lnSpc>
                <a:spcPct val="120000"/>
              </a:lnSpc>
            </a:pPr>
            <a:r>
              <a:rPr lang="en-US" sz="2400" dirty="0">
                <a:solidFill>
                  <a:schemeClr val="bg1">
                    <a:lumMod val="95000"/>
                  </a:schemeClr>
                </a:solidFill>
                <a:latin typeface="Arial Black" panose="020B0A04020102020204" pitchFamily="34" charset="0"/>
              </a:rPr>
              <a:t>we invite you to…  </a:t>
            </a:r>
          </a:p>
        </p:txBody>
      </p:sp>
      <p:pic>
        <p:nvPicPr>
          <p:cNvPr id="6" name="Picture 5" descr="Disabled man with a prosthetic leg crossing a finish line. He is holding up his crutch in his right hand, and giving a thumbs up with his left hand.">
            <a:extLst>
              <a:ext uri="{FF2B5EF4-FFF2-40B4-BE49-F238E27FC236}">
                <a16:creationId xmlns:a16="http://schemas.microsoft.com/office/drawing/2014/main" id="{FAA812F1-5024-4390-857C-12E2F45DEA55}"/>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66058" y="841474"/>
            <a:ext cx="4502064" cy="5175052"/>
          </a:xfrm>
          <a:prstGeom prst="rect">
            <a:avLst/>
          </a:prstGeom>
        </p:spPr>
      </p:pic>
    </p:spTree>
    <p:extLst>
      <p:ext uri="{BB962C8B-B14F-4D97-AF65-F5344CB8AC3E}">
        <p14:creationId xmlns:p14="http://schemas.microsoft.com/office/powerpoint/2010/main" val="348636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8587"/>
        </a:solidFill>
        <a:effectLst/>
      </p:bgPr>
    </p:bg>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BAC0E89-52A7-47DA-9478-906B5BE821EA}"/>
              </a:ext>
            </a:extLst>
          </p:cNvPr>
          <p:cNvSpPr txBox="1"/>
          <p:nvPr/>
        </p:nvSpPr>
        <p:spPr>
          <a:xfrm>
            <a:off x="598529" y="359495"/>
            <a:ext cx="5409207" cy="523220"/>
          </a:xfrm>
          <a:prstGeom prst="rect">
            <a:avLst/>
          </a:prstGeom>
          <a:noFill/>
        </p:spPr>
        <p:txBody>
          <a:bodyPr wrap="square" rtlCol="0">
            <a:spAutoFit/>
          </a:bodyPr>
          <a:lstStyle/>
          <a:p>
            <a:r>
              <a:rPr lang="en-US" sz="2800" spc="120" dirty="0">
                <a:solidFill>
                  <a:schemeClr val="bg1"/>
                </a:solidFill>
                <a:latin typeface="Arial Black" panose="020B0A04020102020204" pitchFamily="34" charset="0"/>
              </a:rPr>
              <a:t>TABLE OF CONTENTS</a:t>
            </a:r>
          </a:p>
        </p:txBody>
      </p:sp>
      <p:sp>
        <p:nvSpPr>
          <p:cNvPr id="9" name="Flowchart: Connector 8">
            <a:extLst>
              <a:ext uri="{FF2B5EF4-FFF2-40B4-BE49-F238E27FC236}">
                <a16:creationId xmlns:a16="http://schemas.microsoft.com/office/drawing/2014/main" id="{D526CF00-4C5F-4B2D-8A81-744EF9866235}"/>
              </a:ext>
              <a:ext uri="{C183D7F6-B498-43B3-948B-1728B52AA6E4}">
                <adec:decorative xmlns:adec="http://schemas.microsoft.com/office/drawing/2017/decorative" val="1"/>
              </a:ext>
            </a:extLst>
          </p:cNvPr>
          <p:cNvSpPr/>
          <p:nvPr/>
        </p:nvSpPr>
        <p:spPr>
          <a:xfrm>
            <a:off x="683436" y="1078493"/>
            <a:ext cx="877571" cy="862579"/>
          </a:xfrm>
          <a:prstGeom prst="flowChartConnector">
            <a:avLst/>
          </a:prstGeom>
          <a:solidFill>
            <a:srgbClr val="30A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DC9DB0F-2E34-4112-818F-B30F885FE5D6}"/>
              </a:ext>
            </a:extLst>
          </p:cNvPr>
          <p:cNvSpPr txBox="1"/>
          <p:nvPr/>
        </p:nvSpPr>
        <p:spPr>
          <a:xfrm>
            <a:off x="871922" y="1161907"/>
            <a:ext cx="1143000" cy="707886"/>
          </a:xfrm>
          <a:prstGeom prst="rect">
            <a:avLst/>
          </a:prstGeom>
          <a:noFill/>
        </p:spPr>
        <p:txBody>
          <a:bodyPr wrap="square" rtlCol="0">
            <a:spAutoFit/>
          </a:bodyPr>
          <a:lstStyle/>
          <a:p>
            <a:r>
              <a:rPr lang="en-US" sz="4000" dirty="0">
                <a:latin typeface="Arial Black" panose="020B0A04020102020204" pitchFamily="34" charset="0"/>
              </a:rPr>
              <a:t>1</a:t>
            </a:r>
          </a:p>
        </p:txBody>
      </p:sp>
      <p:sp>
        <p:nvSpPr>
          <p:cNvPr id="2" name="TextBox 1">
            <a:extLst>
              <a:ext uri="{FF2B5EF4-FFF2-40B4-BE49-F238E27FC236}">
                <a16:creationId xmlns:a16="http://schemas.microsoft.com/office/drawing/2014/main" id="{A38E91B2-0C8F-4686-8B04-A08F74893955}"/>
              </a:ext>
            </a:extLst>
          </p:cNvPr>
          <p:cNvSpPr txBox="1"/>
          <p:nvPr/>
        </p:nvSpPr>
        <p:spPr>
          <a:xfrm>
            <a:off x="1708653" y="1224162"/>
            <a:ext cx="5068389" cy="584775"/>
          </a:xfrm>
          <a:prstGeom prst="rect">
            <a:avLst/>
          </a:prstGeom>
          <a:noFill/>
        </p:spPr>
        <p:txBody>
          <a:bodyPr wrap="square" rtlCol="0">
            <a:spAutoFit/>
          </a:bodyPr>
          <a:lstStyle/>
          <a:p>
            <a:r>
              <a:rPr lang="en-US" sz="3200" b="1" dirty="0">
                <a:solidFill>
                  <a:schemeClr val="bg1"/>
                </a:solidFill>
                <a:latin typeface="Arial Black" panose="020B0A04020102020204" pitchFamily="34" charset="0"/>
              </a:rPr>
              <a:t>Who We Are</a:t>
            </a:r>
          </a:p>
        </p:txBody>
      </p:sp>
      <p:sp>
        <p:nvSpPr>
          <p:cNvPr id="8" name="Flowchart: Connector 7">
            <a:extLst>
              <a:ext uri="{FF2B5EF4-FFF2-40B4-BE49-F238E27FC236}">
                <a16:creationId xmlns:a16="http://schemas.microsoft.com/office/drawing/2014/main" id="{B2B8C158-C1F1-462A-AD06-95ED09F34AB3}"/>
              </a:ext>
              <a:ext uri="{C183D7F6-B498-43B3-948B-1728B52AA6E4}">
                <adec:decorative xmlns:adec="http://schemas.microsoft.com/office/drawing/2017/decorative" val="1"/>
              </a:ext>
            </a:extLst>
          </p:cNvPr>
          <p:cNvSpPr/>
          <p:nvPr/>
        </p:nvSpPr>
        <p:spPr>
          <a:xfrm>
            <a:off x="683436" y="2460761"/>
            <a:ext cx="877571" cy="862579"/>
          </a:xfrm>
          <a:prstGeom prst="flowChartConnector">
            <a:avLst/>
          </a:prstGeom>
          <a:solidFill>
            <a:srgbClr val="30A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1204919-2B69-4337-8C91-B22CC27EACFC}"/>
              </a:ext>
            </a:extLst>
          </p:cNvPr>
          <p:cNvSpPr txBox="1"/>
          <p:nvPr/>
        </p:nvSpPr>
        <p:spPr>
          <a:xfrm>
            <a:off x="871922" y="2532241"/>
            <a:ext cx="1143000" cy="707886"/>
          </a:xfrm>
          <a:prstGeom prst="rect">
            <a:avLst/>
          </a:prstGeom>
          <a:noFill/>
        </p:spPr>
        <p:txBody>
          <a:bodyPr wrap="square" rtlCol="0">
            <a:spAutoFit/>
          </a:bodyPr>
          <a:lstStyle/>
          <a:p>
            <a:r>
              <a:rPr lang="en-US" sz="4000" dirty="0">
                <a:latin typeface="Arial Black" panose="020B0A04020102020204" pitchFamily="34" charset="0"/>
              </a:rPr>
              <a:t>2</a:t>
            </a:r>
          </a:p>
        </p:txBody>
      </p:sp>
      <p:sp>
        <p:nvSpPr>
          <p:cNvPr id="13" name="TextBox 12">
            <a:extLst>
              <a:ext uri="{FF2B5EF4-FFF2-40B4-BE49-F238E27FC236}">
                <a16:creationId xmlns:a16="http://schemas.microsoft.com/office/drawing/2014/main" id="{DA9CD75B-6CB6-4BBC-89CA-151C0A512370}"/>
              </a:ext>
            </a:extLst>
          </p:cNvPr>
          <p:cNvSpPr txBox="1"/>
          <p:nvPr/>
        </p:nvSpPr>
        <p:spPr>
          <a:xfrm>
            <a:off x="1708652" y="2593796"/>
            <a:ext cx="5068389" cy="584775"/>
          </a:xfrm>
          <a:prstGeom prst="rect">
            <a:avLst/>
          </a:prstGeom>
          <a:noFill/>
        </p:spPr>
        <p:txBody>
          <a:bodyPr wrap="square" rtlCol="0">
            <a:spAutoFit/>
          </a:bodyPr>
          <a:lstStyle/>
          <a:p>
            <a:r>
              <a:rPr lang="en-US" sz="3200" b="1" dirty="0">
                <a:solidFill>
                  <a:schemeClr val="bg1"/>
                </a:solidFill>
                <a:latin typeface="Arial Black" panose="020B0A04020102020204" pitchFamily="34" charset="0"/>
              </a:rPr>
              <a:t>The Need For Dignity</a:t>
            </a:r>
          </a:p>
        </p:txBody>
      </p:sp>
      <p:sp>
        <p:nvSpPr>
          <p:cNvPr id="12" name="Flowchart: Connector 11">
            <a:extLst>
              <a:ext uri="{FF2B5EF4-FFF2-40B4-BE49-F238E27FC236}">
                <a16:creationId xmlns:a16="http://schemas.microsoft.com/office/drawing/2014/main" id="{D63BF120-5B4B-408C-A46C-94F531A039B7}"/>
              </a:ext>
              <a:ext uri="{C183D7F6-B498-43B3-948B-1728B52AA6E4}">
                <adec:decorative xmlns:adec="http://schemas.microsoft.com/office/drawing/2017/decorative" val="1"/>
              </a:ext>
            </a:extLst>
          </p:cNvPr>
          <p:cNvSpPr/>
          <p:nvPr/>
        </p:nvSpPr>
        <p:spPr>
          <a:xfrm>
            <a:off x="683436" y="3843029"/>
            <a:ext cx="877571" cy="862579"/>
          </a:xfrm>
          <a:prstGeom prst="flowChartConnector">
            <a:avLst/>
          </a:prstGeom>
          <a:solidFill>
            <a:srgbClr val="30A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1820DF52-C700-446C-95A8-C6C799E5904D}"/>
              </a:ext>
            </a:extLst>
          </p:cNvPr>
          <p:cNvSpPr txBox="1"/>
          <p:nvPr/>
        </p:nvSpPr>
        <p:spPr>
          <a:xfrm>
            <a:off x="1708651" y="3978533"/>
            <a:ext cx="5068389" cy="1077218"/>
          </a:xfrm>
          <a:prstGeom prst="rect">
            <a:avLst/>
          </a:prstGeom>
          <a:noFill/>
        </p:spPr>
        <p:txBody>
          <a:bodyPr wrap="square" rtlCol="0">
            <a:spAutoFit/>
          </a:bodyPr>
          <a:lstStyle/>
          <a:p>
            <a:r>
              <a:rPr lang="en-US" sz="3200" b="1" dirty="0">
                <a:solidFill>
                  <a:schemeClr val="bg1"/>
                </a:solidFill>
                <a:latin typeface="Arial Black" panose="020B0A04020102020204" pitchFamily="34" charset="0"/>
              </a:rPr>
              <a:t>What Dignity Looks Like</a:t>
            </a:r>
          </a:p>
        </p:txBody>
      </p:sp>
      <p:sp>
        <p:nvSpPr>
          <p:cNvPr id="7" name="Flowchart: Connector 6">
            <a:extLst>
              <a:ext uri="{FF2B5EF4-FFF2-40B4-BE49-F238E27FC236}">
                <a16:creationId xmlns:a16="http://schemas.microsoft.com/office/drawing/2014/main" id="{3933DA73-E390-4A4E-BC3C-A3F6A93C64D7}"/>
              </a:ext>
              <a:ext uri="{C183D7F6-B498-43B3-948B-1728B52AA6E4}">
                <adec:decorative xmlns:adec="http://schemas.microsoft.com/office/drawing/2017/decorative" val="1"/>
              </a:ext>
            </a:extLst>
          </p:cNvPr>
          <p:cNvSpPr/>
          <p:nvPr/>
        </p:nvSpPr>
        <p:spPr>
          <a:xfrm>
            <a:off x="6591015" y="1076334"/>
            <a:ext cx="877571" cy="862579"/>
          </a:xfrm>
          <a:prstGeom prst="flowChartConnector">
            <a:avLst/>
          </a:prstGeom>
          <a:solidFill>
            <a:srgbClr val="30A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E7710E74-3F22-4D66-8E84-68A6D782B823}"/>
              </a:ext>
            </a:extLst>
          </p:cNvPr>
          <p:cNvSpPr txBox="1"/>
          <p:nvPr/>
        </p:nvSpPr>
        <p:spPr>
          <a:xfrm>
            <a:off x="6789073" y="1145344"/>
            <a:ext cx="1143000" cy="707886"/>
          </a:xfrm>
          <a:prstGeom prst="rect">
            <a:avLst/>
          </a:prstGeom>
          <a:noFill/>
        </p:spPr>
        <p:txBody>
          <a:bodyPr wrap="square" rtlCol="0">
            <a:spAutoFit/>
          </a:bodyPr>
          <a:lstStyle/>
          <a:p>
            <a:r>
              <a:rPr lang="en-US" sz="4000" dirty="0">
                <a:solidFill>
                  <a:srgbClr val="012325"/>
                </a:solidFill>
                <a:latin typeface="Arial Black" panose="020B0A04020102020204" pitchFamily="34" charset="0"/>
              </a:rPr>
              <a:t>4</a:t>
            </a:r>
          </a:p>
        </p:txBody>
      </p:sp>
      <p:sp>
        <p:nvSpPr>
          <p:cNvPr id="15" name="TextBox 14">
            <a:extLst>
              <a:ext uri="{FF2B5EF4-FFF2-40B4-BE49-F238E27FC236}">
                <a16:creationId xmlns:a16="http://schemas.microsoft.com/office/drawing/2014/main" id="{A27729FF-FCED-4951-A426-943A3CBC57C4}"/>
              </a:ext>
            </a:extLst>
          </p:cNvPr>
          <p:cNvSpPr txBox="1"/>
          <p:nvPr/>
        </p:nvSpPr>
        <p:spPr>
          <a:xfrm>
            <a:off x="7648988" y="1226750"/>
            <a:ext cx="5068389" cy="584775"/>
          </a:xfrm>
          <a:prstGeom prst="rect">
            <a:avLst/>
          </a:prstGeom>
          <a:noFill/>
        </p:spPr>
        <p:txBody>
          <a:bodyPr wrap="square" rtlCol="0">
            <a:spAutoFit/>
          </a:bodyPr>
          <a:lstStyle/>
          <a:p>
            <a:r>
              <a:rPr lang="en-US" sz="3200" b="1" dirty="0">
                <a:solidFill>
                  <a:schemeClr val="bg1"/>
                </a:solidFill>
                <a:latin typeface="Arial Black" panose="020B0A04020102020204" pitchFamily="34" charset="0"/>
              </a:rPr>
              <a:t>Global Dignity Day</a:t>
            </a:r>
          </a:p>
        </p:txBody>
      </p:sp>
      <p:sp>
        <p:nvSpPr>
          <p:cNvPr id="11" name="Flowchart: Connector 10">
            <a:extLst>
              <a:ext uri="{FF2B5EF4-FFF2-40B4-BE49-F238E27FC236}">
                <a16:creationId xmlns:a16="http://schemas.microsoft.com/office/drawing/2014/main" id="{8BD01FFC-BF04-4023-A360-13EFBEA78615}"/>
              </a:ext>
              <a:ext uri="{C183D7F6-B498-43B3-948B-1728B52AA6E4}">
                <adec:decorative xmlns:adec="http://schemas.microsoft.com/office/drawing/2017/decorative" val="1"/>
              </a:ext>
            </a:extLst>
          </p:cNvPr>
          <p:cNvSpPr/>
          <p:nvPr/>
        </p:nvSpPr>
        <p:spPr>
          <a:xfrm>
            <a:off x="6599529" y="2460761"/>
            <a:ext cx="877571" cy="862579"/>
          </a:xfrm>
          <a:prstGeom prst="flowChartConnector">
            <a:avLst/>
          </a:prstGeom>
          <a:solidFill>
            <a:srgbClr val="30A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40C23904-4C02-4CAB-903A-97030B17FE5C}"/>
              </a:ext>
            </a:extLst>
          </p:cNvPr>
          <p:cNvSpPr txBox="1"/>
          <p:nvPr/>
        </p:nvSpPr>
        <p:spPr>
          <a:xfrm>
            <a:off x="6789073" y="2546444"/>
            <a:ext cx="1143000" cy="707886"/>
          </a:xfrm>
          <a:prstGeom prst="rect">
            <a:avLst/>
          </a:prstGeom>
          <a:noFill/>
        </p:spPr>
        <p:txBody>
          <a:bodyPr wrap="square" rtlCol="0">
            <a:spAutoFit/>
          </a:bodyPr>
          <a:lstStyle/>
          <a:p>
            <a:r>
              <a:rPr lang="en-US" sz="4000" dirty="0">
                <a:solidFill>
                  <a:srgbClr val="012325"/>
                </a:solidFill>
                <a:latin typeface="Arial Black" panose="020B0A04020102020204" pitchFamily="34" charset="0"/>
              </a:rPr>
              <a:t>5</a:t>
            </a:r>
          </a:p>
        </p:txBody>
      </p:sp>
      <p:sp>
        <p:nvSpPr>
          <p:cNvPr id="17" name="TextBox 16">
            <a:extLst>
              <a:ext uri="{FF2B5EF4-FFF2-40B4-BE49-F238E27FC236}">
                <a16:creationId xmlns:a16="http://schemas.microsoft.com/office/drawing/2014/main" id="{F7A4BDB2-2FEF-40CC-B6ED-C775001C05F0}"/>
              </a:ext>
            </a:extLst>
          </p:cNvPr>
          <p:cNvSpPr txBox="1"/>
          <p:nvPr/>
        </p:nvSpPr>
        <p:spPr>
          <a:xfrm>
            <a:off x="7648988" y="2380831"/>
            <a:ext cx="5068389" cy="1077218"/>
          </a:xfrm>
          <a:prstGeom prst="rect">
            <a:avLst/>
          </a:prstGeom>
          <a:noFill/>
        </p:spPr>
        <p:txBody>
          <a:bodyPr wrap="square" rtlCol="0">
            <a:spAutoFit/>
          </a:bodyPr>
          <a:lstStyle/>
          <a:p>
            <a:r>
              <a:rPr lang="en-US" sz="3200" b="1" dirty="0">
                <a:solidFill>
                  <a:schemeClr val="bg1"/>
                </a:solidFill>
                <a:latin typeface="Arial Black" panose="020B0A04020102020204" pitchFamily="34" charset="0"/>
              </a:rPr>
              <a:t>Celebrating With </a:t>
            </a:r>
            <a:br>
              <a:rPr lang="en-US" sz="3200" b="1" dirty="0">
                <a:solidFill>
                  <a:schemeClr val="bg1"/>
                </a:solidFill>
                <a:latin typeface="Arial Black" panose="020B0A04020102020204" pitchFamily="34" charset="0"/>
              </a:rPr>
            </a:br>
            <a:r>
              <a:rPr lang="en-US" sz="3200" b="1" dirty="0">
                <a:solidFill>
                  <a:schemeClr val="bg1"/>
                </a:solidFill>
                <a:latin typeface="Arial Black" panose="020B0A04020102020204" pitchFamily="34" charset="0"/>
              </a:rPr>
              <a:t>Dignity Alliance </a:t>
            </a:r>
          </a:p>
        </p:txBody>
      </p:sp>
      <p:sp>
        <p:nvSpPr>
          <p:cNvPr id="18" name="Flowchart: Connector 17">
            <a:extLst>
              <a:ext uri="{FF2B5EF4-FFF2-40B4-BE49-F238E27FC236}">
                <a16:creationId xmlns:a16="http://schemas.microsoft.com/office/drawing/2014/main" id="{5E0A0513-09EC-4881-A221-2957CA595669}"/>
              </a:ext>
              <a:ext uri="{C183D7F6-B498-43B3-948B-1728B52AA6E4}">
                <adec:decorative xmlns:adec="http://schemas.microsoft.com/office/drawing/2017/decorative" val="1"/>
              </a:ext>
            </a:extLst>
          </p:cNvPr>
          <p:cNvSpPr/>
          <p:nvPr/>
        </p:nvSpPr>
        <p:spPr>
          <a:xfrm>
            <a:off x="6591015" y="3833454"/>
            <a:ext cx="877571" cy="862579"/>
          </a:xfrm>
          <a:prstGeom prst="flowChartConnector">
            <a:avLst/>
          </a:prstGeom>
          <a:solidFill>
            <a:srgbClr val="30A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91A5B899-29E2-4C32-B1E4-8DE94C6A01EF}"/>
              </a:ext>
            </a:extLst>
          </p:cNvPr>
          <p:cNvSpPr txBox="1"/>
          <p:nvPr/>
        </p:nvSpPr>
        <p:spPr>
          <a:xfrm>
            <a:off x="6777040" y="3909213"/>
            <a:ext cx="1143000" cy="707886"/>
          </a:xfrm>
          <a:prstGeom prst="rect">
            <a:avLst/>
          </a:prstGeom>
          <a:noFill/>
        </p:spPr>
        <p:txBody>
          <a:bodyPr wrap="square" rtlCol="0">
            <a:spAutoFit/>
          </a:bodyPr>
          <a:lstStyle/>
          <a:p>
            <a:r>
              <a:rPr lang="en-US" sz="4000" dirty="0">
                <a:solidFill>
                  <a:srgbClr val="012325"/>
                </a:solidFill>
                <a:latin typeface="Arial Black" panose="020B0A04020102020204" pitchFamily="34" charset="0"/>
              </a:rPr>
              <a:t>6</a:t>
            </a:r>
          </a:p>
        </p:txBody>
      </p:sp>
      <p:sp>
        <p:nvSpPr>
          <p:cNvPr id="19" name="TextBox 18">
            <a:extLst>
              <a:ext uri="{FF2B5EF4-FFF2-40B4-BE49-F238E27FC236}">
                <a16:creationId xmlns:a16="http://schemas.microsoft.com/office/drawing/2014/main" id="{3666112E-4243-4734-A4B7-AE120FA24689}"/>
              </a:ext>
            </a:extLst>
          </p:cNvPr>
          <p:cNvSpPr txBox="1"/>
          <p:nvPr/>
        </p:nvSpPr>
        <p:spPr>
          <a:xfrm>
            <a:off x="7648988" y="3981930"/>
            <a:ext cx="5002389" cy="584775"/>
          </a:xfrm>
          <a:prstGeom prst="rect">
            <a:avLst/>
          </a:prstGeom>
          <a:noFill/>
        </p:spPr>
        <p:txBody>
          <a:bodyPr wrap="square" rtlCol="0">
            <a:spAutoFit/>
          </a:bodyPr>
          <a:lstStyle/>
          <a:p>
            <a:r>
              <a:rPr lang="en-US" sz="3200" b="1" dirty="0">
                <a:solidFill>
                  <a:schemeClr val="bg1"/>
                </a:solidFill>
                <a:latin typeface="Arial Black" panose="020B0A04020102020204" pitchFamily="34" charset="0"/>
              </a:rPr>
              <a:t>Taking Action</a:t>
            </a:r>
          </a:p>
        </p:txBody>
      </p:sp>
      <p:sp>
        <p:nvSpPr>
          <p:cNvPr id="21" name="TextBox 20">
            <a:extLst>
              <a:ext uri="{FF2B5EF4-FFF2-40B4-BE49-F238E27FC236}">
                <a16:creationId xmlns:a16="http://schemas.microsoft.com/office/drawing/2014/main" id="{19D529F9-67DE-4332-9792-4334E84C5754}"/>
              </a:ext>
            </a:extLst>
          </p:cNvPr>
          <p:cNvSpPr txBox="1"/>
          <p:nvPr/>
        </p:nvSpPr>
        <p:spPr>
          <a:xfrm>
            <a:off x="871922" y="3920375"/>
            <a:ext cx="1143000" cy="707886"/>
          </a:xfrm>
          <a:prstGeom prst="rect">
            <a:avLst/>
          </a:prstGeom>
          <a:noFill/>
        </p:spPr>
        <p:txBody>
          <a:bodyPr wrap="square" rtlCol="0">
            <a:spAutoFit/>
          </a:bodyPr>
          <a:lstStyle/>
          <a:p>
            <a:r>
              <a:rPr lang="en-US" sz="4000" dirty="0">
                <a:solidFill>
                  <a:srgbClr val="012325"/>
                </a:solidFill>
                <a:latin typeface="Arial Black" panose="020B0A04020102020204" pitchFamily="34" charset="0"/>
              </a:rPr>
              <a:t>3</a:t>
            </a:r>
          </a:p>
        </p:txBody>
      </p:sp>
      <p:sp>
        <p:nvSpPr>
          <p:cNvPr id="4" name="Rectangle 3">
            <a:extLst>
              <a:ext uri="{FF2B5EF4-FFF2-40B4-BE49-F238E27FC236}">
                <a16:creationId xmlns:a16="http://schemas.microsoft.com/office/drawing/2014/main" id="{2F886226-D1F0-470F-94E0-048BCE48D7AA}"/>
              </a:ext>
              <a:ext uri="{C183D7F6-B498-43B3-948B-1728B52AA6E4}">
                <adec:decorative xmlns:adec="http://schemas.microsoft.com/office/drawing/2017/decorative" val="1"/>
              </a:ext>
            </a:extLst>
          </p:cNvPr>
          <p:cNvSpPr/>
          <p:nvPr/>
        </p:nvSpPr>
        <p:spPr>
          <a:xfrm>
            <a:off x="0" y="5047055"/>
            <a:ext cx="12192000" cy="1817476"/>
          </a:xfrm>
          <a:prstGeom prst="rect">
            <a:avLst/>
          </a:prstGeom>
          <a:solidFill>
            <a:srgbClr val="012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Dignity Alliance Massachusetts logo. It has three overlapping circles that are grey, turquoise and teal.">
            <a:extLst>
              <a:ext uri="{FF2B5EF4-FFF2-40B4-BE49-F238E27FC236}">
                <a16:creationId xmlns:a16="http://schemas.microsoft.com/office/drawing/2014/main" id="{0DBFF266-BFB2-4615-AAEE-3D8125A0D79F}"/>
              </a:ext>
            </a:extLst>
          </p:cNvPr>
          <p:cNvPicPr>
            <a:picLocks noChangeAspect="1"/>
          </p:cNvPicPr>
          <p:nvPr/>
        </p:nvPicPr>
        <p:blipFill rotWithShape="1">
          <a:blip r:embed="rId2">
            <a:extLst>
              <a:ext uri="{28A0092B-C50C-407E-A947-70E740481C1C}">
                <a14:useLocalDpi xmlns:a14="http://schemas.microsoft.com/office/drawing/2010/main" val="0"/>
              </a:ext>
            </a:extLst>
          </a:blip>
          <a:srcRect b="6817"/>
          <a:stretch/>
        </p:blipFill>
        <p:spPr>
          <a:xfrm>
            <a:off x="8659905" y="5276025"/>
            <a:ext cx="3177460" cy="1306310"/>
          </a:xfrm>
          <a:prstGeom prst="rect">
            <a:avLst/>
          </a:prstGeom>
        </p:spPr>
      </p:pic>
      <p:sp>
        <p:nvSpPr>
          <p:cNvPr id="28" name="TextBox 27">
            <a:extLst>
              <a:ext uri="{FF2B5EF4-FFF2-40B4-BE49-F238E27FC236}">
                <a16:creationId xmlns:a16="http://schemas.microsoft.com/office/drawing/2014/main" id="{4AC5B63A-7B92-485D-9E4B-CE37CA0E5BBE}"/>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3</a:t>
            </a:r>
          </a:p>
        </p:txBody>
      </p:sp>
      <p:sp>
        <p:nvSpPr>
          <p:cNvPr id="5" name="Title 4" hidden="1">
            <a:extLst>
              <a:ext uri="{FF2B5EF4-FFF2-40B4-BE49-F238E27FC236}">
                <a16:creationId xmlns:a16="http://schemas.microsoft.com/office/drawing/2014/main" id="{76BE1807-B7FE-4055-B4BA-C1ED8DE92380}"/>
              </a:ext>
            </a:extLst>
          </p:cNvPr>
          <p:cNvSpPr>
            <a:spLocks noGrp="1"/>
          </p:cNvSpPr>
          <p:nvPr>
            <p:ph type="ctrTitle"/>
          </p:nvPr>
        </p:nvSpPr>
        <p:spPr/>
        <p:txBody>
          <a:bodyPr/>
          <a:lstStyle/>
          <a:p>
            <a:r>
              <a:rPr lang="en-US" dirty="0"/>
              <a:t>Table of Contents</a:t>
            </a:r>
          </a:p>
        </p:txBody>
      </p:sp>
    </p:spTree>
    <p:extLst>
      <p:ext uri="{BB962C8B-B14F-4D97-AF65-F5344CB8AC3E}">
        <p14:creationId xmlns:p14="http://schemas.microsoft.com/office/powerpoint/2010/main" val="3074949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2325"/>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EFA78D7-56E3-4D81-B55D-006DF81D9B58}"/>
              </a:ext>
            </a:extLst>
          </p:cNvPr>
          <p:cNvSpPr txBox="1">
            <a:spLocks/>
          </p:cNvSpPr>
          <p:nvPr/>
        </p:nvSpPr>
        <p:spPr>
          <a:xfrm>
            <a:off x="1595921" y="100052"/>
            <a:ext cx="900015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WHO WE ARE</a:t>
            </a:r>
          </a:p>
        </p:txBody>
      </p:sp>
      <p:sp>
        <p:nvSpPr>
          <p:cNvPr id="2" name="Title 1">
            <a:extLst>
              <a:ext uri="{FF2B5EF4-FFF2-40B4-BE49-F238E27FC236}">
                <a16:creationId xmlns:a16="http://schemas.microsoft.com/office/drawing/2014/main" id="{88756A3C-0C43-40E5-9E91-816D196A88DA}"/>
              </a:ext>
            </a:extLst>
          </p:cNvPr>
          <p:cNvSpPr>
            <a:spLocks noGrp="1"/>
          </p:cNvSpPr>
          <p:nvPr>
            <p:ph type="title"/>
          </p:nvPr>
        </p:nvSpPr>
        <p:spPr>
          <a:xfrm>
            <a:off x="469811" y="1159126"/>
            <a:ext cx="8121242" cy="1325563"/>
          </a:xfrm>
        </p:spPr>
        <p:txBody>
          <a:bodyPr/>
          <a:lstStyle/>
          <a:p>
            <a:r>
              <a:rPr lang="en-US" dirty="0">
                <a:solidFill>
                  <a:schemeClr val="bg1">
                    <a:lumMod val="95000"/>
                  </a:schemeClr>
                </a:solidFill>
                <a:latin typeface="Arial Black" panose="020B0A04020102020204" pitchFamily="34" charset="0"/>
              </a:rPr>
              <a:t>Dignity Alliance </a:t>
            </a:r>
            <a:br>
              <a:rPr lang="en-US" dirty="0">
                <a:solidFill>
                  <a:schemeClr val="bg1">
                    <a:lumMod val="95000"/>
                  </a:schemeClr>
                </a:solidFill>
                <a:latin typeface="Arial Black" panose="020B0A04020102020204" pitchFamily="34" charset="0"/>
              </a:rPr>
            </a:br>
            <a:r>
              <a:rPr lang="en-US" dirty="0">
                <a:solidFill>
                  <a:schemeClr val="bg1">
                    <a:lumMod val="95000"/>
                  </a:schemeClr>
                </a:solidFill>
                <a:latin typeface="Arial Black" panose="020B0A04020102020204" pitchFamily="34" charset="0"/>
              </a:rPr>
              <a:t>Massachusetts</a:t>
            </a:r>
          </a:p>
        </p:txBody>
      </p:sp>
      <p:sp>
        <p:nvSpPr>
          <p:cNvPr id="4" name="TextBox 3">
            <a:extLst>
              <a:ext uri="{FF2B5EF4-FFF2-40B4-BE49-F238E27FC236}">
                <a16:creationId xmlns:a16="http://schemas.microsoft.com/office/drawing/2014/main" id="{AD870500-7B31-425A-817F-24736EF3BB18}"/>
              </a:ext>
            </a:extLst>
          </p:cNvPr>
          <p:cNvSpPr txBox="1"/>
          <p:nvPr/>
        </p:nvSpPr>
        <p:spPr>
          <a:xfrm>
            <a:off x="469811" y="2484689"/>
            <a:ext cx="5290909" cy="4247317"/>
          </a:xfrm>
          <a:prstGeom prst="rect">
            <a:avLst/>
          </a:prstGeom>
          <a:noFill/>
        </p:spPr>
        <p:txBody>
          <a:bodyPr wrap="square" rtlCol="0">
            <a:spAutoFit/>
          </a:bodyPr>
          <a:lstStyle/>
          <a:p>
            <a:r>
              <a:rPr lang="en-US" sz="1600" spc="120" dirty="0">
                <a:solidFill>
                  <a:schemeClr val="bg1"/>
                </a:solidFill>
                <a:latin typeface="Arial Black" panose="020B0A04020102020204" pitchFamily="34" charset="0"/>
                <a:ea typeface="Roboto" panose="02000000000000000000" pitchFamily="2" charset="0"/>
                <a:cs typeface="Roboto" panose="02000000000000000000" pitchFamily="2" charset="0"/>
              </a:rPr>
              <a:t>Dignity Alliance Massachusetts (DAM), a grassroots coalition of aging and disability service and advocacy organizations and supporters, works to secure fundamental changes in the provision of long-term services, support, and care.</a:t>
            </a:r>
          </a:p>
          <a:p>
            <a:endParaRPr lang="en-US" sz="1600" spc="120" dirty="0">
              <a:solidFill>
                <a:schemeClr val="bg1"/>
              </a:solidFill>
              <a:latin typeface="Arial Black" panose="020B0A04020102020204" pitchFamily="34" charset="0"/>
              <a:ea typeface="Roboto" panose="02000000000000000000" pitchFamily="2" charset="0"/>
              <a:cs typeface="Roboto" panose="02000000000000000000" pitchFamily="2" charset="0"/>
            </a:endParaRPr>
          </a:p>
          <a:p>
            <a:r>
              <a:rPr lang="en-US" sz="1600" spc="120" dirty="0">
                <a:solidFill>
                  <a:schemeClr val="bg1"/>
                </a:solidFill>
                <a:latin typeface="Arial Black" panose="020B0A04020102020204" pitchFamily="34" charset="0"/>
                <a:ea typeface="Roboto" panose="02000000000000000000" pitchFamily="2" charset="0"/>
                <a:cs typeface="Roboto" panose="02000000000000000000" pitchFamily="2" charset="0"/>
              </a:rPr>
              <a:t>DAM is dedicated to transformative change to ensure the dignity of older adults, people with disabilities, and their caregivers. We are committed to advancing new ways of providing long-term services, support, living options, and care, while respecting choice and self-determination!</a:t>
            </a:r>
            <a:r>
              <a:rPr lang="en-US" sz="1600" spc="120" dirty="0">
                <a:solidFill>
                  <a:srgbClr val="F8F5ED"/>
                </a:solidFill>
                <a:latin typeface="Arial Black" panose="020B0A04020102020204" pitchFamily="34" charset="0"/>
                <a:ea typeface="Roboto" panose="02000000000000000000" pitchFamily="2" charset="0"/>
                <a:cs typeface="Roboto" panose="02000000000000000000" pitchFamily="2" charset="0"/>
              </a:rPr>
              <a:t> </a:t>
            </a:r>
            <a:endParaRPr lang="en-US" sz="1600" spc="120" dirty="0">
              <a:solidFill>
                <a:schemeClr val="bg1"/>
              </a:solidFill>
              <a:latin typeface="Arial Black" panose="020B0A04020102020204" pitchFamily="34" charset="0"/>
              <a:ea typeface="Roboto" panose="02000000000000000000" pitchFamily="2" charset="0"/>
              <a:cs typeface="Roboto" panose="02000000000000000000" pitchFamily="2" charset="0"/>
            </a:endParaRPr>
          </a:p>
          <a:p>
            <a:endParaRPr lang="en-US" sz="1200" dirty="0">
              <a:latin typeface="Arial Black" panose="020B0A04020102020204" pitchFamily="34" charset="0"/>
              <a:ea typeface="Roboto" panose="02000000000000000000" pitchFamily="2" charset="0"/>
            </a:endParaRPr>
          </a:p>
        </p:txBody>
      </p:sp>
      <p:pic>
        <p:nvPicPr>
          <p:cNvPr id="7" name="Picture 6" descr="Graphic of a nurse helping an elderly woman with a walker navigate through a facility.">
            <a:extLst>
              <a:ext uri="{FF2B5EF4-FFF2-40B4-BE49-F238E27FC236}">
                <a16:creationId xmlns:a16="http://schemas.microsoft.com/office/drawing/2014/main" id="{C85B3F80-63F4-44C1-8E76-32AE52302D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1168854"/>
            <a:ext cx="7214583" cy="5698874"/>
          </a:xfrm>
          <a:prstGeom prst="rect">
            <a:avLst/>
          </a:prstGeom>
        </p:spPr>
      </p:pic>
      <p:sp>
        <p:nvSpPr>
          <p:cNvPr id="9" name="TextBox 8">
            <a:extLst>
              <a:ext uri="{FF2B5EF4-FFF2-40B4-BE49-F238E27FC236}">
                <a16:creationId xmlns:a16="http://schemas.microsoft.com/office/drawing/2014/main" id="{EA5BA1D5-15A5-42E7-A28E-D3DC1B21B0B8}"/>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4</a:t>
            </a:r>
          </a:p>
        </p:txBody>
      </p:sp>
    </p:spTree>
    <p:extLst>
      <p:ext uri="{BB962C8B-B14F-4D97-AF65-F5344CB8AC3E}">
        <p14:creationId xmlns:p14="http://schemas.microsoft.com/office/powerpoint/2010/main" val="1599159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8587"/>
        </a:solidFill>
        <a:effectLst/>
      </p:bgPr>
    </p:bg>
    <p:spTree>
      <p:nvGrpSpPr>
        <p:cNvPr id="1" name=""/>
        <p:cNvGrpSpPr/>
        <p:nvPr/>
      </p:nvGrpSpPr>
      <p:grpSpPr>
        <a:xfrm>
          <a:off x="0" y="0"/>
          <a:ext cx="0" cy="0"/>
          <a:chOff x="0" y="0"/>
          <a:chExt cx="0" cy="0"/>
        </a:xfrm>
      </p:grpSpPr>
      <p:sp>
        <p:nvSpPr>
          <p:cNvPr id="9" name="Title 8" hidden="1">
            <a:extLst>
              <a:ext uri="{FF2B5EF4-FFF2-40B4-BE49-F238E27FC236}">
                <a16:creationId xmlns:a16="http://schemas.microsoft.com/office/drawing/2014/main" id="{60EDEE16-22AD-4C56-BD1C-B7926133660C}"/>
              </a:ext>
            </a:extLst>
          </p:cNvPr>
          <p:cNvSpPr>
            <a:spLocks noGrp="1"/>
          </p:cNvSpPr>
          <p:nvPr>
            <p:ph type="title"/>
          </p:nvPr>
        </p:nvSpPr>
        <p:spPr/>
        <p:txBody>
          <a:bodyPr/>
          <a:lstStyle/>
          <a:p>
            <a:r>
              <a:rPr lang="en-US" dirty="0"/>
              <a:t>Quote slide</a:t>
            </a:r>
          </a:p>
        </p:txBody>
      </p:sp>
      <p:sp>
        <p:nvSpPr>
          <p:cNvPr id="12" name="Content Placeholder 2">
            <a:extLst>
              <a:ext uri="{FF2B5EF4-FFF2-40B4-BE49-F238E27FC236}">
                <a16:creationId xmlns:a16="http://schemas.microsoft.com/office/drawing/2014/main" id="{5A3F91E5-9812-449A-9ED5-DEF3F54E2C64}"/>
              </a:ext>
            </a:extLst>
          </p:cNvPr>
          <p:cNvSpPr>
            <a:spLocks noGrp="1"/>
          </p:cNvSpPr>
          <p:nvPr>
            <p:ph idx="1"/>
          </p:nvPr>
        </p:nvSpPr>
        <p:spPr>
          <a:xfrm>
            <a:off x="496728" y="1032417"/>
            <a:ext cx="10281090" cy="4793166"/>
          </a:xfrm>
        </p:spPr>
        <p:txBody>
          <a:bodyPr>
            <a:normAutofit fontScale="85000" lnSpcReduction="10000"/>
          </a:bodyPr>
          <a:lstStyle/>
          <a:p>
            <a:pPr marL="0" indent="0">
              <a:lnSpc>
                <a:spcPct val="110000"/>
              </a:lnSpc>
              <a:buNone/>
            </a:pPr>
            <a:r>
              <a:rPr lang="en-US" sz="3200" b="1" spc="150" dirty="0">
                <a:solidFill>
                  <a:schemeClr val="bg1"/>
                </a:solidFill>
                <a:latin typeface="Arial Black" panose="020B0A04020102020204" pitchFamily="34" charset="0"/>
                <a:ea typeface="Roboto" panose="02000000000000000000" pitchFamily="2" charset="0"/>
                <a:cs typeface="Roboto" panose="02000000000000000000" pitchFamily="2" charset="0"/>
              </a:rPr>
              <a:t>“A comprehensive effort is needed to promote </a:t>
            </a:r>
            <a:br>
              <a:rPr lang="en-US" sz="3200" b="1" spc="150" dirty="0">
                <a:solidFill>
                  <a:schemeClr val="bg1"/>
                </a:solidFill>
                <a:latin typeface="Arial Black" panose="020B0A04020102020204" pitchFamily="34" charset="0"/>
                <a:ea typeface="Roboto" panose="02000000000000000000" pitchFamily="2" charset="0"/>
                <a:cs typeface="Roboto" panose="02000000000000000000" pitchFamily="2" charset="0"/>
              </a:rPr>
            </a:br>
            <a:r>
              <a:rPr lang="en-US" sz="3200" b="1" spc="150" dirty="0">
                <a:solidFill>
                  <a:schemeClr val="bg1"/>
                </a:solidFill>
                <a:latin typeface="Arial Black" panose="020B0A04020102020204" pitchFamily="34" charset="0"/>
                <a:ea typeface="Roboto" panose="02000000000000000000" pitchFamily="2" charset="0"/>
                <a:cs typeface="Roboto" panose="02000000000000000000" pitchFamily="2" charset="0"/>
              </a:rPr>
              <a:t>the dignity of all people in the Commonwealth, especially older adults and those with disabilities. Dignity includes the highest possible quality of care and quality of life for all. The eagerness of so many groups to come together this quickly tells us that the time for change is now.” </a:t>
            </a:r>
          </a:p>
          <a:p>
            <a:pPr marL="0" indent="0">
              <a:lnSpc>
                <a:spcPct val="110000"/>
              </a:lnSpc>
              <a:buNone/>
            </a:pPr>
            <a:r>
              <a:rPr lang="en-US" sz="2400" spc="120" dirty="0">
                <a:solidFill>
                  <a:schemeClr val="bg1"/>
                </a:solidFill>
                <a:latin typeface="Arial Black" panose="020B0A04020102020204" pitchFamily="34" charset="0"/>
              </a:rPr>
              <a:t>Arlene Germain, a co-founder of Dignity Alliance and Policy Director of Massachusetts Advocates for Nursing Home Reform</a:t>
            </a:r>
          </a:p>
        </p:txBody>
      </p:sp>
      <p:sp>
        <p:nvSpPr>
          <p:cNvPr id="4" name="TextBox 3">
            <a:extLst>
              <a:ext uri="{FF2B5EF4-FFF2-40B4-BE49-F238E27FC236}">
                <a16:creationId xmlns:a16="http://schemas.microsoft.com/office/drawing/2014/main" id="{81A87404-78FC-41DF-BA2A-6FD7199DFB2E}"/>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5</a:t>
            </a:r>
          </a:p>
        </p:txBody>
      </p:sp>
    </p:spTree>
    <p:extLst>
      <p:ext uri="{BB962C8B-B14F-4D97-AF65-F5344CB8AC3E}">
        <p14:creationId xmlns:p14="http://schemas.microsoft.com/office/powerpoint/2010/main" val="2601692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2867B"/>
        </a:solid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60744F8-24A7-49A3-9A47-A083BBCABAF0}"/>
              </a:ext>
            </a:extLst>
          </p:cNvPr>
          <p:cNvSpPr>
            <a:spLocks noGrp="1"/>
          </p:cNvSpPr>
          <p:nvPr>
            <p:ph type="title"/>
          </p:nvPr>
        </p:nvSpPr>
        <p:spPr/>
        <p:txBody>
          <a:bodyPr/>
          <a:lstStyle/>
          <a:p>
            <a:r>
              <a:rPr lang="en-US" dirty="0"/>
              <a:t>Quote Slide</a:t>
            </a:r>
          </a:p>
        </p:txBody>
      </p:sp>
      <p:sp>
        <p:nvSpPr>
          <p:cNvPr id="4" name="Content Placeholder 2">
            <a:extLst>
              <a:ext uri="{FF2B5EF4-FFF2-40B4-BE49-F238E27FC236}">
                <a16:creationId xmlns:a16="http://schemas.microsoft.com/office/drawing/2014/main" id="{AB7A5DB7-C623-4850-AD73-ED8FA839022F}"/>
              </a:ext>
            </a:extLst>
          </p:cNvPr>
          <p:cNvSpPr txBox="1">
            <a:spLocks/>
          </p:cNvSpPr>
          <p:nvPr/>
        </p:nvSpPr>
        <p:spPr>
          <a:xfrm>
            <a:off x="4980469" y="775581"/>
            <a:ext cx="6834886" cy="58995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3200" b="1" spc="150" dirty="0">
                <a:solidFill>
                  <a:schemeClr val="bg1"/>
                </a:solidFill>
                <a:latin typeface="Arial Black" panose="020B0A04020102020204" pitchFamily="34" charset="0"/>
                <a:ea typeface="Roboto" panose="02000000000000000000" pitchFamily="2" charset="0"/>
                <a:cs typeface="Roboto" panose="02000000000000000000" pitchFamily="2" charset="0"/>
              </a:rPr>
              <a:t>“The nature and function of nursing homes has remained essentially unchanged for the past half century. It is well past time for nursing homes to meet the needs and expectations of adults and persons with disabilities.” </a:t>
            </a:r>
          </a:p>
          <a:p>
            <a:pPr marL="0" indent="0">
              <a:lnSpc>
                <a:spcPct val="110000"/>
              </a:lnSpc>
              <a:buFont typeface="Arial" panose="020B0604020202020204" pitchFamily="34" charset="0"/>
              <a:buNone/>
            </a:pPr>
            <a:r>
              <a:rPr lang="en-US" sz="2400" spc="120" dirty="0">
                <a:solidFill>
                  <a:schemeClr val="bg1"/>
                </a:solidFill>
                <a:latin typeface="Arial Black" panose="020B0A04020102020204" pitchFamily="34" charset="0"/>
              </a:rPr>
              <a:t>Paul Lanzikos, former Secretary of the Massachusetts Executive Office of Elder Affairs</a:t>
            </a:r>
          </a:p>
        </p:txBody>
      </p:sp>
      <p:sp>
        <p:nvSpPr>
          <p:cNvPr id="5" name="TextBox 4">
            <a:extLst>
              <a:ext uri="{FF2B5EF4-FFF2-40B4-BE49-F238E27FC236}">
                <a16:creationId xmlns:a16="http://schemas.microsoft.com/office/drawing/2014/main" id="{99789C5D-367E-40B3-89DE-A915C0A856B4}"/>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6</a:t>
            </a:r>
          </a:p>
        </p:txBody>
      </p:sp>
      <p:pic>
        <p:nvPicPr>
          <p:cNvPr id="10" name="Picture 9" descr="Woman pushing a disabled man in a wheelchair through a park. The main is holding leaves from the trees.">
            <a:extLst>
              <a:ext uri="{FF2B5EF4-FFF2-40B4-BE49-F238E27FC236}">
                <a16:creationId xmlns:a16="http://schemas.microsoft.com/office/drawing/2014/main" id="{50673DA7-A78F-4B74-A910-85EA5AE31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5054" y="320038"/>
            <a:ext cx="7663374" cy="6570617"/>
          </a:xfrm>
          <a:prstGeom prst="rect">
            <a:avLst/>
          </a:prstGeom>
        </p:spPr>
      </p:pic>
      <p:sp>
        <p:nvSpPr>
          <p:cNvPr id="11" name="Rectangle 10">
            <a:extLst>
              <a:ext uri="{FF2B5EF4-FFF2-40B4-BE49-F238E27FC236}">
                <a16:creationId xmlns:a16="http://schemas.microsoft.com/office/drawing/2014/main" id="{45476C12-6EC6-4CCE-84DB-2C13C8FAA76B}"/>
              </a:ext>
              <a:ext uri="{C183D7F6-B498-43B3-948B-1728B52AA6E4}">
                <adec:decorative xmlns:adec="http://schemas.microsoft.com/office/drawing/2017/decorative" val="1"/>
              </a:ext>
            </a:extLst>
          </p:cNvPr>
          <p:cNvSpPr/>
          <p:nvPr/>
        </p:nvSpPr>
        <p:spPr>
          <a:xfrm>
            <a:off x="-326572" y="6779624"/>
            <a:ext cx="653143" cy="868680"/>
          </a:xfrm>
          <a:prstGeom prst="rect">
            <a:avLst/>
          </a:prstGeom>
          <a:solidFill>
            <a:srgbClr val="214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145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232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56A3C-0C43-40E5-9E91-816D196A88DA}"/>
              </a:ext>
            </a:extLst>
          </p:cNvPr>
          <p:cNvSpPr>
            <a:spLocks noGrp="1"/>
          </p:cNvSpPr>
          <p:nvPr>
            <p:ph type="title"/>
          </p:nvPr>
        </p:nvSpPr>
        <p:spPr>
          <a:xfrm>
            <a:off x="1595921" y="31958"/>
            <a:ext cx="9000157" cy="1325563"/>
          </a:xfrm>
        </p:spPr>
        <p:txBody>
          <a:bodyPr>
            <a:normAutofit/>
          </a:bodyPr>
          <a:lstStyle/>
          <a:p>
            <a:pPr algn="ctr"/>
            <a:r>
              <a:rPr lang="en-US" sz="40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WHAT DOES DIGNITY LOOK LIKE?</a:t>
            </a:r>
          </a:p>
        </p:txBody>
      </p:sp>
      <p:sp>
        <p:nvSpPr>
          <p:cNvPr id="4" name="Rectangle 3">
            <a:extLst>
              <a:ext uri="{FF2B5EF4-FFF2-40B4-BE49-F238E27FC236}">
                <a16:creationId xmlns:a16="http://schemas.microsoft.com/office/drawing/2014/main" id="{EA7B3B09-D218-4AB7-A57D-FAD0F82FD0A7}"/>
              </a:ext>
              <a:ext uri="{C183D7F6-B498-43B3-948B-1728B52AA6E4}">
                <adec:decorative xmlns:adec="http://schemas.microsoft.com/office/drawing/2017/decorative" val="1"/>
              </a:ext>
            </a:extLst>
          </p:cNvPr>
          <p:cNvSpPr/>
          <p:nvPr/>
        </p:nvSpPr>
        <p:spPr>
          <a:xfrm>
            <a:off x="0" y="3632297"/>
            <a:ext cx="12192000" cy="3225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4755D5D-DB4B-4E86-8C3E-3D19FD35FAEE}"/>
              </a:ext>
              <a:ext uri="{C183D7F6-B498-43B3-948B-1728B52AA6E4}">
                <adec:decorative xmlns:adec="http://schemas.microsoft.com/office/drawing/2017/decorative" val="1"/>
              </a:ext>
            </a:extLst>
          </p:cNvPr>
          <p:cNvSpPr/>
          <p:nvPr/>
        </p:nvSpPr>
        <p:spPr>
          <a:xfrm>
            <a:off x="657700" y="1290641"/>
            <a:ext cx="3253485" cy="3225704"/>
          </a:xfrm>
          <a:prstGeom prst="ellipse">
            <a:avLst/>
          </a:prstGeom>
          <a:solidFill>
            <a:srgbClr val="30A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3A8509BF-AA5A-4CEB-B029-AF53D953AA9B}"/>
              </a:ext>
            </a:extLst>
          </p:cNvPr>
          <p:cNvSpPr txBox="1">
            <a:spLocks/>
          </p:cNvSpPr>
          <p:nvPr/>
        </p:nvSpPr>
        <p:spPr>
          <a:xfrm>
            <a:off x="883561" y="2281055"/>
            <a:ext cx="28017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spc="110" dirty="0">
                <a:solidFill>
                  <a:srgbClr val="012325"/>
                </a:solidFill>
                <a:latin typeface="Arial Black" panose="020B0A04020102020204" pitchFamily="34" charset="0"/>
                <a:ea typeface="Roboto" panose="02000000000000000000" pitchFamily="2" charset="0"/>
                <a:cs typeface="Roboto" panose="02000000000000000000" pitchFamily="2" charset="0"/>
              </a:rPr>
              <a:t>RESPECT</a:t>
            </a:r>
          </a:p>
        </p:txBody>
      </p:sp>
      <p:sp>
        <p:nvSpPr>
          <p:cNvPr id="11" name="Oval 10">
            <a:extLst>
              <a:ext uri="{FF2B5EF4-FFF2-40B4-BE49-F238E27FC236}">
                <a16:creationId xmlns:a16="http://schemas.microsoft.com/office/drawing/2014/main" id="{FDCEC983-4DEE-4DC3-9C04-56DF88EB5D24}"/>
              </a:ext>
              <a:ext uri="{C183D7F6-B498-43B3-948B-1728B52AA6E4}">
                <adec:decorative xmlns:adec="http://schemas.microsoft.com/office/drawing/2017/decorative" val="1"/>
              </a:ext>
            </a:extLst>
          </p:cNvPr>
          <p:cNvSpPr/>
          <p:nvPr/>
        </p:nvSpPr>
        <p:spPr>
          <a:xfrm>
            <a:off x="4477624" y="1290641"/>
            <a:ext cx="3253485" cy="3225704"/>
          </a:xfrm>
          <a:prstGeom prst="ellipse">
            <a:avLst/>
          </a:prstGeom>
          <a:solidFill>
            <a:srgbClr val="31A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80C2C0A1-2197-4CE5-AD2B-A287A1A6AD80}"/>
              </a:ext>
            </a:extLst>
          </p:cNvPr>
          <p:cNvSpPr txBox="1">
            <a:spLocks/>
          </p:cNvSpPr>
          <p:nvPr/>
        </p:nvSpPr>
        <p:spPr>
          <a:xfrm>
            <a:off x="4207208" y="2240711"/>
            <a:ext cx="379431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pc="110" dirty="0">
                <a:solidFill>
                  <a:srgbClr val="012325"/>
                </a:solidFill>
                <a:latin typeface="Arial Black" panose="020B0A04020102020204" pitchFamily="34" charset="0"/>
                <a:ea typeface="Roboto" panose="02000000000000000000" pitchFamily="2" charset="0"/>
                <a:cs typeface="Roboto" panose="02000000000000000000" pitchFamily="2" charset="0"/>
              </a:rPr>
              <a:t>SELF-DETERMINATION</a:t>
            </a:r>
          </a:p>
        </p:txBody>
      </p:sp>
      <p:sp>
        <p:nvSpPr>
          <p:cNvPr id="18" name="Oval 17">
            <a:extLst>
              <a:ext uri="{FF2B5EF4-FFF2-40B4-BE49-F238E27FC236}">
                <a16:creationId xmlns:a16="http://schemas.microsoft.com/office/drawing/2014/main" id="{02FBD603-EE82-45AC-874F-149C26F38E43}"/>
              </a:ext>
              <a:ext uri="{C183D7F6-B498-43B3-948B-1728B52AA6E4}">
                <adec:decorative xmlns:adec="http://schemas.microsoft.com/office/drawing/2017/decorative" val="1"/>
              </a:ext>
            </a:extLst>
          </p:cNvPr>
          <p:cNvSpPr/>
          <p:nvPr/>
        </p:nvSpPr>
        <p:spPr>
          <a:xfrm>
            <a:off x="8271938" y="1290641"/>
            <a:ext cx="3253485" cy="3225704"/>
          </a:xfrm>
          <a:prstGeom prst="ellipse">
            <a:avLst/>
          </a:prstGeom>
          <a:solidFill>
            <a:srgbClr val="028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6A1F02C7-0C83-4C22-A487-4B0A90FB6210}"/>
              </a:ext>
            </a:extLst>
          </p:cNvPr>
          <p:cNvSpPr txBox="1">
            <a:spLocks/>
          </p:cNvSpPr>
          <p:nvPr/>
        </p:nvSpPr>
        <p:spPr>
          <a:xfrm>
            <a:off x="8506678" y="2528294"/>
            <a:ext cx="2801761" cy="92326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spc="110" dirty="0">
                <a:solidFill>
                  <a:srgbClr val="012325"/>
                </a:solidFill>
                <a:latin typeface="Arial Black" panose="020B0A04020102020204" pitchFamily="34" charset="0"/>
                <a:ea typeface="Roboto" panose="02000000000000000000" pitchFamily="2" charset="0"/>
                <a:cs typeface="Roboto" panose="02000000000000000000" pitchFamily="2" charset="0"/>
              </a:rPr>
              <a:t>CHOICES</a:t>
            </a:r>
          </a:p>
        </p:txBody>
      </p:sp>
      <p:sp>
        <p:nvSpPr>
          <p:cNvPr id="15" name="TextBox 14">
            <a:extLst>
              <a:ext uri="{FF2B5EF4-FFF2-40B4-BE49-F238E27FC236}">
                <a16:creationId xmlns:a16="http://schemas.microsoft.com/office/drawing/2014/main" id="{46BEC14C-12B9-4A35-8866-87DFE744B46C}"/>
              </a:ext>
            </a:extLst>
          </p:cNvPr>
          <p:cNvSpPr txBox="1"/>
          <p:nvPr/>
        </p:nvSpPr>
        <p:spPr>
          <a:xfrm>
            <a:off x="341573" y="4777391"/>
            <a:ext cx="11525584" cy="1938992"/>
          </a:xfrm>
          <a:prstGeom prst="rect">
            <a:avLst/>
          </a:prstGeom>
          <a:noFill/>
        </p:spPr>
        <p:txBody>
          <a:bodyPr wrap="square" rtlCol="0">
            <a:spAutoFit/>
          </a:bodyPr>
          <a:lstStyle/>
          <a:p>
            <a:pPr algn="ctr"/>
            <a:r>
              <a:rPr lang="en-US" sz="2400" spc="110" dirty="0">
                <a:solidFill>
                  <a:srgbClr val="012325"/>
                </a:solidFill>
                <a:latin typeface="Arial Black" panose="020B0A04020102020204" pitchFamily="34" charset="0"/>
                <a:ea typeface="Roboto" panose="02000000000000000000" pitchFamily="2" charset="0"/>
                <a:cs typeface="Roboto" panose="02000000000000000000" pitchFamily="2" charset="0"/>
              </a:rPr>
              <a:t>Dignity Alliance passionately believes that older adults and persons with disabilities have the right to expect to live their lives in dignity, with </a:t>
            </a:r>
            <a:r>
              <a:rPr lang="en-US" sz="2400" b="1" spc="110" dirty="0">
                <a:solidFill>
                  <a:srgbClr val="012325"/>
                </a:solidFill>
                <a:latin typeface="Arial Black" panose="020B0A04020102020204" pitchFamily="34" charset="0"/>
                <a:ea typeface="Roboto" panose="02000000000000000000" pitchFamily="2" charset="0"/>
                <a:cs typeface="Roboto" panose="02000000000000000000" pitchFamily="2" charset="0"/>
              </a:rPr>
              <a:t>self-determination</a:t>
            </a:r>
            <a:r>
              <a:rPr lang="en-US" sz="2400" spc="110" dirty="0">
                <a:solidFill>
                  <a:srgbClr val="012325"/>
                </a:solidFill>
                <a:latin typeface="Arial Black" panose="020B0A04020102020204" pitchFamily="34" charset="0"/>
                <a:ea typeface="Roboto" panose="02000000000000000000" pitchFamily="2" charset="0"/>
                <a:cs typeface="Roboto" panose="02000000000000000000" pitchFamily="2" charset="0"/>
              </a:rPr>
              <a:t>, </a:t>
            </a:r>
            <a:r>
              <a:rPr lang="en-US" sz="2400" b="1" spc="110" dirty="0">
                <a:solidFill>
                  <a:srgbClr val="012325"/>
                </a:solidFill>
                <a:latin typeface="Arial Black" panose="020B0A04020102020204" pitchFamily="34" charset="0"/>
                <a:ea typeface="Roboto" panose="02000000000000000000" pitchFamily="2" charset="0"/>
                <a:cs typeface="Roboto" panose="02000000000000000000" pitchFamily="2" charset="0"/>
              </a:rPr>
              <a:t>choices</a:t>
            </a:r>
            <a:r>
              <a:rPr lang="en-US" sz="2400" spc="110" dirty="0">
                <a:solidFill>
                  <a:srgbClr val="012325"/>
                </a:solidFill>
                <a:latin typeface="Arial Black" panose="020B0A04020102020204" pitchFamily="34" charset="0"/>
                <a:ea typeface="Roboto" panose="02000000000000000000" pitchFamily="2" charset="0"/>
                <a:cs typeface="Roboto" panose="02000000000000000000" pitchFamily="2" charset="0"/>
              </a:rPr>
              <a:t>, and with </a:t>
            </a:r>
            <a:r>
              <a:rPr lang="en-US" sz="2400" b="1" spc="110" dirty="0">
                <a:solidFill>
                  <a:srgbClr val="012325"/>
                </a:solidFill>
                <a:latin typeface="Arial Black" panose="020B0A04020102020204" pitchFamily="34" charset="0"/>
                <a:ea typeface="Roboto" panose="02000000000000000000" pitchFamily="2" charset="0"/>
                <a:cs typeface="Roboto" panose="02000000000000000000" pitchFamily="2" charset="0"/>
              </a:rPr>
              <a:t>respect</a:t>
            </a:r>
            <a:r>
              <a:rPr lang="en-US" sz="2400" spc="110" dirty="0">
                <a:solidFill>
                  <a:srgbClr val="012325"/>
                </a:solidFill>
                <a:latin typeface="Arial Black" panose="020B0A04020102020204" pitchFamily="34" charset="0"/>
                <a:ea typeface="Roboto" panose="02000000000000000000" pitchFamily="2" charset="0"/>
                <a:cs typeface="Roboto" panose="02000000000000000000" pitchFamily="2" charset="0"/>
              </a:rPr>
              <a:t> to their privacy as much as any other resident. This belief is what drives our coalition.</a:t>
            </a:r>
          </a:p>
        </p:txBody>
      </p:sp>
      <p:pic>
        <p:nvPicPr>
          <p:cNvPr id="12" name="Picture 11" descr="Dignity Alliance Massachusetts logo. It has three overlapping circles that are grey, turquoise and teal.">
            <a:extLst>
              <a:ext uri="{FF2B5EF4-FFF2-40B4-BE49-F238E27FC236}">
                <a16:creationId xmlns:a16="http://schemas.microsoft.com/office/drawing/2014/main" id="{72D1E525-EC52-48E7-BB5C-C306BB7A7BAC}"/>
              </a:ext>
            </a:extLst>
          </p:cNvPr>
          <p:cNvPicPr>
            <a:picLocks noChangeAspect="1"/>
          </p:cNvPicPr>
          <p:nvPr/>
        </p:nvPicPr>
        <p:blipFill rotWithShape="1">
          <a:blip r:embed="rId2">
            <a:extLst>
              <a:ext uri="{28A0092B-C50C-407E-A947-70E740481C1C}">
                <a14:useLocalDpi xmlns:a14="http://schemas.microsoft.com/office/drawing/2010/main" val="0"/>
              </a:ext>
            </a:extLst>
          </a:blip>
          <a:srcRect b="6817"/>
          <a:stretch/>
        </p:blipFill>
        <p:spPr>
          <a:xfrm>
            <a:off x="210496" y="408753"/>
            <a:ext cx="1266610" cy="520726"/>
          </a:xfrm>
          <a:prstGeom prst="rect">
            <a:avLst/>
          </a:prstGeom>
        </p:spPr>
      </p:pic>
      <p:sp>
        <p:nvSpPr>
          <p:cNvPr id="14" name="TextBox 13">
            <a:extLst>
              <a:ext uri="{FF2B5EF4-FFF2-40B4-BE49-F238E27FC236}">
                <a16:creationId xmlns:a16="http://schemas.microsoft.com/office/drawing/2014/main" id="{D46087E1-4D55-4609-A6F6-8D131877F0DF}"/>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7</a:t>
            </a:r>
          </a:p>
        </p:txBody>
      </p:sp>
    </p:spTree>
    <p:extLst>
      <p:ext uri="{BB962C8B-B14F-4D97-AF65-F5344CB8AC3E}">
        <p14:creationId xmlns:p14="http://schemas.microsoft.com/office/powerpoint/2010/main" val="1743287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51627B-40E5-456F-AF50-97F67DDFF88B}"/>
              </a:ext>
              <a:ext uri="{C183D7F6-B498-43B3-948B-1728B52AA6E4}">
                <adec:decorative xmlns:adec="http://schemas.microsoft.com/office/drawing/2017/decorative" val="1"/>
              </a:ext>
            </a:extLst>
          </p:cNvPr>
          <p:cNvSpPr/>
          <p:nvPr/>
        </p:nvSpPr>
        <p:spPr>
          <a:xfrm>
            <a:off x="0" y="0"/>
            <a:ext cx="12192000" cy="1109948"/>
          </a:xfrm>
          <a:prstGeom prst="rect">
            <a:avLst/>
          </a:prstGeom>
          <a:solidFill>
            <a:srgbClr val="012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0AAC9FB-1CF9-4B7C-B81A-88B4B962C818}"/>
              </a:ext>
            </a:extLst>
          </p:cNvPr>
          <p:cNvSpPr>
            <a:spLocks noGrp="1"/>
          </p:cNvSpPr>
          <p:nvPr>
            <p:ph type="title"/>
          </p:nvPr>
        </p:nvSpPr>
        <p:spPr>
          <a:xfrm>
            <a:off x="428016" y="1332808"/>
            <a:ext cx="6781676" cy="1325563"/>
          </a:xfrm>
        </p:spPr>
        <p:txBody>
          <a:bodyPr>
            <a:noAutofit/>
          </a:bodyPr>
          <a:lstStyle/>
          <a:p>
            <a:r>
              <a:rPr lang="en-US" sz="4200" dirty="0">
                <a:solidFill>
                  <a:srgbClr val="012325"/>
                </a:solidFill>
                <a:latin typeface="Arial Black" panose="020B0A04020102020204" pitchFamily="34" charset="0"/>
              </a:rPr>
              <a:t>CELEBRATE GLOBAL </a:t>
            </a:r>
            <a:br>
              <a:rPr lang="en-US" sz="4200" dirty="0">
                <a:solidFill>
                  <a:srgbClr val="012325"/>
                </a:solidFill>
                <a:latin typeface="Arial Black" panose="020B0A04020102020204" pitchFamily="34" charset="0"/>
              </a:rPr>
            </a:br>
            <a:r>
              <a:rPr lang="en-US" sz="4200" dirty="0">
                <a:solidFill>
                  <a:srgbClr val="012325"/>
                </a:solidFill>
                <a:latin typeface="Arial Black" panose="020B0A04020102020204" pitchFamily="34" charset="0"/>
              </a:rPr>
              <a:t>DIGNITY DAY!</a:t>
            </a:r>
          </a:p>
        </p:txBody>
      </p:sp>
      <p:pic>
        <p:nvPicPr>
          <p:cNvPr id="7" name="Picture 6" descr="Global Dignity logo. Their logo has two blue hearts that are intertwined. ">
            <a:extLst>
              <a:ext uri="{FF2B5EF4-FFF2-40B4-BE49-F238E27FC236}">
                <a16:creationId xmlns:a16="http://schemas.microsoft.com/office/drawing/2014/main" id="{77692967-D84C-4409-AF4A-3FBAB6F4C9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016" y="198504"/>
            <a:ext cx="2138139" cy="759339"/>
          </a:xfrm>
          <a:prstGeom prst="rect">
            <a:avLst/>
          </a:prstGeom>
        </p:spPr>
      </p:pic>
      <p:pic>
        <p:nvPicPr>
          <p:cNvPr id="10" name="Picture 9" descr="Dignity Alliance Massachusetts logo. It has three overlapping circles that are grey, turquoise and teal.">
            <a:extLst>
              <a:ext uri="{FF2B5EF4-FFF2-40B4-BE49-F238E27FC236}">
                <a16:creationId xmlns:a16="http://schemas.microsoft.com/office/drawing/2014/main" id="{1F3E2AE9-E45C-48CE-8A23-1416BB65289A}"/>
              </a:ext>
            </a:extLst>
          </p:cNvPr>
          <p:cNvPicPr>
            <a:picLocks noChangeAspect="1"/>
          </p:cNvPicPr>
          <p:nvPr/>
        </p:nvPicPr>
        <p:blipFill rotWithShape="1">
          <a:blip r:embed="rId3">
            <a:extLst>
              <a:ext uri="{28A0092B-C50C-407E-A947-70E740481C1C}">
                <a14:useLocalDpi xmlns:a14="http://schemas.microsoft.com/office/drawing/2010/main" val="0"/>
              </a:ext>
            </a:extLst>
          </a:blip>
          <a:srcRect b="6817"/>
          <a:stretch/>
        </p:blipFill>
        <p:spPr>
          <a:xfrm>
            <a:off x="2959121" y="221946"/>
            <a:ext cx="1620674" cy="666288"/>
          </a:xfrm>
          <a:prstGeom prst="rect">
            <a:avLst/>
          </a:prstGeom>
        </p:spPr>
      </p:pic>
      <p:sp>
        <p:nvSpPr>
          <p:cNvPr id="9" name="Title 1">
            <a:extLst>
              <a:ext uri="{FF2B5EF4-FFF2-40B4-BE49-F238E27FC236}">
                <a16:creationId xmlns:a16="http://schemas.microsoft.com/office/drawing/2014/main" id="{344EE3D1-CED3-48A3-977A-850D5737327D}"/>
              </a:ext>
            </a:extLst>
          </p:cNvPr>
          <p:cNvSpPr txBox="1">
            <a:spLocks/>
          </p:cNvSpPr>
          <p:nvPr/>
        </p:nvSpPr>
        <p:spPr>
          <a:xfrm>
            <a:off x="428016" y="2723472"/>
            <a:ext cx="4151779" cy="5365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rgbClr val="012325"/>
                </a:solidFill>
                <a:latin typeface="Arial Black" panose="020B0A04020102020204" pitchFamily="34" charset="0"/>
                <a:ea typeface="Roboto" panose="02000000000000000000" pitchFamily="2" charset="0"/>
                <a:cs typeface="Roboto" panose="02000000000000000000" pitchFamily="2" charset="0"/>
              </a:rPr>
              <a:t>October 20</a:t>
            </a:r>
            <a:r>
              <a:rPr lang="en-US" sz="2600" b="1" baseline="30000" dirty="0">
                <a:solidFill>
                  <a:srgbClr val="012325"/>
                </a:solidFill>
                <a:latin typeface="Arial Black" panose="020B0A04020102020204" pitchFamily="34" charset="0"/>
                <a:ea typeface="Roboto" panose="02000000000000000000" pitchFamily="2" charset="0"/>
                <a:cs typeface="Roboto" panose="02000000000000000000" pitchFamily="2" charset="0"/>
              </a:rPr>
              <a:t>th</a:t>
            </a:r>
            <a:r>
              <a:rPr lang="en-US" sz="2600" b="1" dirty="0">
                <a:solidFill>
                  <a:srgbClr val="012325"/>
                </a:solidFill>
                <a:latin typeface="Arial Black" panose="020B0A04020102020204" pitchFamily="34" charset="0"/>
                <a:ea typeface="Roboto" panose="02000000000000000000" pitchFamily="2" charset="0"/>
                <a:cs typeface="Roboto" panose="02000000000000000000" pitchFamily="2" charset="0"/>
              </a:rPr>
              <a:t>, 2021</a:t>
            </a:r>
          </a:p>
        </p:txBody>
      </p:sp>
      <p:sp>
        <p:nvSpPr>
          <p:cNvPr id="14" name="TextBox 13">
            <a:extLst>
              <a:ext uri="{FF2B5EF4-FFF2-40B4-BE49-F238E27FC236}">
                <a16:creationId xmlns:a16="http://schemas.microsoft.com/office/drawing/2014/main" id="{966ACD1D-A004-486C-A395-36EEC4072E87}"/>
              </a:ext>
            </a:extLst>
          </p:cNvPr>
          <p:cNvSpPr txBox="1"/>
          <p:nvPr/>
        </p:nvSpPr>
        <p:spPr>
          <a:xfrm>
            <a:off x="428016" y="3367456"/>
            <a:ext cx="5555288" cy="1602618"/>
          </a:xfrm>
          <a:prstGeom prst="rect">
            <a:avLst/>
          </a:prstGeom>
          <a:noFill/>
        </p:spPr>
        <p:txBody>
          <a:bodyPr wrap="square" rtlCol="0">
            <a:spAutoFit/>
          </a:bodyPr>
          <a:lstStyle/>
          <a:p>
            <a:pPr>
              <a:lnSpc>
                <a:spcPts val="3000"/>
              </a:lnSpc>
            </a:pPr>
            <a:r>
              <a:rPr lang="en-US" sz="2000" dirty="0">
                <a:latin typeface="Arial Black" panose="020B0A04020102020204" pitchFamily="34" charset="0"/>
                <a:ea typeface="Roboto" panose="02000000000000000000" pitchFamily="2" charset="0"/>
                <a:cs typeface="Roboto" panose="02000000000000000000" pitchFamily="2" charset="0"/>
              </a:rPr>
              <a:t>On Global Dignity Day, everyone, everywhere is invited to </a:t>
            </a:r>
            <a:r>
              <a:rPr lang="en-US" sz="2000" b="1" dirty="0">
                <a:latin typeface="Arial Black" panose="020B0A04020102020204" pitchFamily="34" charset="0"/>
                <a:ea typeface="Roboto" panose="02000000000000000000" pitchFamily="2" charset="0"/>
                <a:cs typeface="Roboto" panose="02000000000000000000" pitchFamily="2" charset="0"/>
              </a:rPr>
              <a:t>look beyond what divides us and recognize the dignity and humanity we share.</a:t>
            </a:r>
            <a:endParaRPr lang="en-US" sz="2000" b="1" dirty="0">
              <a:latin typeface="Arial Black" panose="020B0A04020102020204" pitchFamily="34" charset="0"/>
            </a:endParaRPr>
          </a:p>
        </p:txBody>
      </p:sp>
      <p:sp>
        <p:nvSpPr>
          <p:cNvPr id="2" name="TextBox 1">
            <a:extLst>
              <a:ext uri="{FF2B5EF4-FFF2-40B4-BE49-F238E27FC236}">
                <a16:creationId xmlns:a16="http://schemas.microsoft.com/office/drawing/2014/main" id="{69F93FC3-CC2B-48C0-98FF-5A006933B030}"/>
              </a:ext>
            </a:extLst>
          </p:cNvPr>
          <p:cNvSpPr txBox="1"/>
          <p:nvPr/>
        </p:nvSpPr>
        <p:spPr>
          <a:xfrm>
            <a:off x="428016" y="5124557"/>
            <a:ext cx="5555288" cy="833177"/>
          </a:xfrm>
          <a:prstGeom prst="rect">
            <a:avLst/>
          </a:prstGeom>
          <a:noFill/>
        </p:spPr>
        <p:txBody>
          <a:bodyPr wrap="square" rtlCol="0">
            <a:spAutoFit/>
          </a:bodyPr>
          <a:lstStyle/>
          <a:p>
            <a:pPr>
              <a:lnSpc>
                <a:spcPts val="3000"/>
              </a:lnSpc>
            </a:pPr>
            <a:r>
              <a:rPr lang="en-US" sz="2000" dirty="0">
                <a:latin typeface="Arial Black" panose="020B0A04020102020204" pitchFamily="34" charset="0"/>
                <a:ea typeface="Roboto" panose="02000000000000000000" pitchFamily="2" charset="0"/>
                <a:cs typeface="Roboto" panose="02000000000000000000" pitchFamily="2" charset="0"/>
              </a:rPr>
              <a:t>Check out Global Dignity for events throughout the month of October:</a:t>
            </a:r>
            <a:endParaRPr lang="en-US" sz="2000" dirty="0">
              <a:latin typeface="Arial Black" panose="020B0A04020102020204" pitchFamily="34" charset="0"/>
            </a:endParaRPr>
          </a:p>
        </p:txBody>
      </p:sp>
      <p:sp>
        <p:nvSpPr>
          <p:cNvPr id="12" name="TextBox 11">
            <a:extLst>
              <a:ext uri="{FF2B5EF4-FFF2-40B4-BE49-F238E27FC236}">
                <a16:creationId xmlns:a16="http://schemas.microsoft.com/office/drawing/2014/main" id="{95979F1F-F70E-4CED-A8B3-FA0890C69D0A}"/>
              </a:ext>
            </a:extLst>
          </p:cNvPr>
          <p:cNvSpPr txBox="1"/>
          <p:nvPr/>
        </p:nvSpPr>
        <p:spPr>
          <a:xfrm>
            <a:off x="428016" y="6098351"/>
            <a:ext cx="5647243" cy="369332"/>
          </a:xfrm>
          <a:prstGeom prst="rect">
            <a:avLst/>
          </a:prstGeom>
          <a:noFill/>
        </p:spPr>
        <p:txBody>
          <a:bodyPr wrap="square" rtlCol="0">
            <a:spAutoFit/>
          </a:bodyPr>
          <a:lstStyle/>
          <a:p>
            <a:r>
              <a:rPr lang="en-US" b="1" dirty="0">
                <a:latin typeface="Arial Black" panose="020B0A04020102020204" pitchFamily="34" charset="0"/>
                <a:ea typeface="Roboto" panose="02000000000000000000" pitchFamily="2" charset="0"/>
                <a:cs typeface="Roboto" panose="02000000000000000000" pitchFamily="2" charset="0"/>
                <a:hlinkClick r:id="rId4"/>
              </a:rPr>
              <a:t>https://globaldignity.org/global-dignity-day</a:t>
            </a:r>
            <a:endParaRPr lang="en-US" b="1" dirty="0">
              <a:latin typeface="Arial Black" panose="020B0A04020102020204" pitchFamily="34" charset="0"/>
              <a:ea typeface="Roboto" panose="02000000000000000000" pitchFamily="2" charset="0"/>
              <a:cs typeface="Roboto" panose="02000000000000000000" pitchFamily="2" charset="0"/>
            </a:endParaRPr>
          </a:p>
        </p:txBody>
      </p:sp>
      <p:pic>
        <p:nvPicPr>
          <p:cNvPr id="8" name="Picture 7" descr="Woman pushing a disabled man in a wheelchair through a park.">
            <a:extLst>
              <a:ext uri="{FF2B5EF4-FFF2-40B4-BE49-F238E27FC236}">
                <a16:creationId xmlns:a16="http://schemas.microsoft.com/office/drawing/2014/main" id="{81750FEC-27D2-49DE-8ADC-D9F836E82D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983304" y="1227146"/>
            <a:ext cx="5751741" cy="5124409"/>
          </a:xfrm>
          <a:prstGeom prst="rect">
            <a:avLst/>
          </a:prstGeom>
        </p:spPr>
      </p:pic>
      <p:sp>
        <p:nvSpPr>
          <p:cNvPr id="13" name="TextBox 12">
            <a:extLst>
              <a:ext uri="{FF2B5EF4-FFF2-40B4-BE49-F238E27FC236}">
                <a16:creationId xmlns:a16="http://schemas.microsoft.com/office/drawing/2014/main" id="{E7C919C0-CD6F-4DAD-8FD6-C4E20A701FE8}"/>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8</a:t>
            </a:r>
          </a:p>
        </p:txBody>
      </p:sp>
    </p:spTree>
    <p:extLst>
      <p:ext uri="{BB962C8B-B14F-4D97-AF65-F5344CB8AC3E}">
        <p14:creationId xmlns:p14="http://schemas.microsoft.com/office/powerpoint/2010/main" val="702753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2325"/>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D2D340-2036-4000-A7C3-207A4A138959}"/>
              </a:ext>
              <a:ext uri="{C183D7F6-B498-43B3-948B-1728B52AA6E4}">
                <adec:decorative xmlns:adec="http://schemas.microsoft.com/office/drawing/2017/decorative" val="1"/>
              </a:ext>
            </a:extLst>
          </p:cNvPr>
          <p:cNvSpPr/>
          <p:nvPr/>
        </p:nvSpPr>
        <p:spPr>
          <a:xfrm>
            <a:off x="8397897" y="0"/>
            <a:ext cx="3797561" cy="6857999"/>
          </a:xfrm>
          <a:prstGeom prst="rect">
            <a:avLst/>
          </a:prstGeom>
          <a:solidFill>
            <a:srgbClr val="0185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2F7921-28CA-4843-AB84-E7678D4BA581}"/>
              </a:ext>
            </a:extLst>
          </p:cNvPr>
          <p:cNvSpPr>
            <a:spLocks noGrp="1"/>
          </p:cNvSpPr>
          <p:nvPr>
            <p:ph type="title"/>
          </p:nvPr>
        </p:nvSpPr>
        <p:spPr>
          <a:xfrm>
            <a:off x="307264" y="304637"/>
            <a:ext cx="7019574" cy="1325563"/>
          </a:xfrm>
        </p:spPr>
        <p:txBody>
          <a:bodyPr>
            <a:noAutofit/>
          </a:bodyPr>
          <a:lstStyle/>
          <a:p>
            <a:pPr>
              <a:lnSpc>
                <a:spcPct val="100000"/>
              </a:lnSpc>
            </a:pPr>
            <a:r>
              <a:rPr lang="en-US" sz="3600" spc="130" dirty="0">
                <a:solidFill>
                  <a:srgbClr val="31ADAB"/>
                </a:solidFill>
                <a:latin typeface="Arial Black" panose="020B0A04020102020204" pitchFamily="34" charset="0"/>
              </a:rPr>
              <a:t>HOW TO CELEBRATE </a:t>
            </a:r>
            <a:br>
              <a:rPr lang="en-US" sz="3600" spc="130" dirty="0">
                <a:solidFill>
                  <a:srgbClr val="31ADAB"/>
                </a:solidFill>
                <a:latin typeface="Arial Black" panose="020B0A04020102020204" pitchFamily="34" charset="0"/>
              </a:rPr>
            </a:br>
            <a:r>
              <a:rPr lang="en-US" sz="3600" spc="130" dirty="0">
                <a:solidFill>
                  <a:srgbClr val="31ADAB"/>
                </a:solidFill>
                <a:latin typeface="Arial Black" panose="020B0A04020102020204" pitchFamily="34" charset="0"/>
              </a:rPr>
              <a:t>WITH </a:t>
            </a:r>
            <a:r>
              <a:rPr lang="en-US" sz="3600" spc="130" dirty="0">
                <a:solidFill>
                  <a:schemeClr val="bg1"/>
                </a:solidFill>
                <a:latin typeface="Arial Black" panose="020B0A04020102020204" pitchFamily="34" charset="0"/>
              </a:rPr>
              <a:t>DIGNITY ALLIANCE</a:t>
            </a:r>
          </a:p>
        </p:txBody>
      </p:sp>
      <p:sp>
        <p:nvSpPr>
          <p:cNvPr id="4" name="Rectangle 3">
            <a:extLst>
              <a:ext uri="{FF2B5EF4-FFF2-40B4-BE49-F238E27FC236}">
                <a16:creationId xmlns:a16="http://schemas.microsoft.com/office/drawing/2014/main" id="{AD967473-B806-41FA-9F1C-C9F62199D822}"/>
              </a:ext>
            </a:extLst>
          </p:cNvPr>
          <p:cNvSpPr/>
          <p:nvPr/>
        </p:nvSpPr>
        <p:spPr>
          <a:xfrm>
            <a:off x="307264" y="1551516"/>
            <a:ext cx="7271915" cy="752385"/>
          </a:xfrm>
          <a:prstGeom prst="rect">
            <a:avLst/>
          </a:prstGeom>
        </p:spPr>
        <p:txBody>
          <a:bodyPr wrap="square">
            <a:spAutoFit/>
          </a:bodyPr>
          <a:lstStyle/>
          <a:p>
            <a:pPr>
              <a:lnSpc>
                <a:spcPct val="110000"/>
              </a:lnSpc>
            </a:pPr>
            <a:r>
              <a:rPr lang="en-US" sz="2000" spc="150" dirty="0">
                <a:solidFill>
                  <a:schemeClr val="bg1"/>
                </a:solidFill>
                <a:latin typeface="Arial Black" panose="020B0A04020102020204" pitchFamily="34" charset="0"/>
                <a:ea typeface="Roboto" panose="02000000000000000000" pitchFamily="2" charset="0"/>
                <a:cs typeface="Roboto" panose="02000000000000000000" pitchFamily="2" charset="0"/>
              </a:rPr>
              <a:t>Join DAM in celebrating </a:t>
            </a:r>
            <a:r>
              <a:rPr lang="en-US" sz="2000" b="1" spc="150" dirty="0">
                <a:solidFill>
                  <a:schemeClr val="bg1"/>
                </a:solidFill>
                <a:latin typeface="Arial Black" panose="020B0A04020102020204" pitchFamily="34" charset="0"/>
                <a:ea typeface="Roboto" panose="02000000000000000000" pitchFamily="2" charset="0"/>
                <a:cs typeface="Roboto" panose="02000000000000000000" pitchFamily="2" charset="0"/>
              </a:rPr>
              <a:t>Global Dignity Day </a:t>
            </a:r>
            <a:r>
              <a:rPr lang="en-US" sz="2000" spc="150" dirty="0">
                <a:solidFill>
                  <a:schemeClr val="bg1"/>
                </a:solidFill>
                <a:latin typeface="Arial Black" panose="020B0A04020102020204" pitchFamily="34" charset="0"/>
                <a:ea typeface="Roboto" panose="02000000000000000000" pitchFamily="2" charset="0"/>
                <a:cs typeface="Roboto" panose="02000000000000000000" pitchFamily="2" charset="0"/>
              </a:rPr>
              <a:t>on social media </a:t>
            </a:r>
            <a:r>
              <a:rPr lang="en-US" sz="2000" b="1" spc="150" dirty="0">
                <a:solidFill>
                  <a:schemeClr val="bg1"/>
                </a:solidFill>
                <a:latin typeface="Arial Black" panose="020B0A04020102020204" pitchFamily="34" charset="0"/>
                <a:ea typeface="Roboto" panose="02000000000000000000" pitchFamily="2" charset="0"/>
                <a:cs typeface="Roboto" panose="02000000000000000000" pitchFamily="2" charset="0"/>
              </a:rPr>
              <a:t>Wednesday, October 20</a:t>
            </a:r>
            <a:r>
              <a:rPr lang="en-US" sz="2000" b="1" spc="150" baseline="30000" dirty="0">
                <a:solidFill>
                  <a:schemeClr val="bg1"/>
                </a:solidFill>
                <a:latin typeface="Arial Black" panose="020B0A04020102020204" pitchFamily="34" charset="0"/>
                <a:ea typeface="Roboto" panose="02000000000000000000" pitchFamily="2" charset="0"/>
                <a:cs typeface="Roboto" panose="02000000000000000000" pitchFamily="2" charset="0"/>
              </a:rPr>
              <a:t>th</a:t>
            </a:r>
            <a:r>
              <a:rPr lang="en-US" sz="2000" spc="150" dirty="0">
                <a:solidFill>
                  <a:schemeClr val="bg1"/>
                </a:solidFill>
                <a:latin typeface="Arial Black" panose="020B0A04020102020204" pitchFamily="34" charset="0"/>
                <a:ea typeface="Roboto" panose="02000000000000000000" pitchFamily="2" charset="0"/>
                <a:cs typeface="Roboto" panose="02000000000000000000" pitchFamily="2" charset="0"/>
              </a:rPr>
              <a:t>!</a:t>
            </a:r>
          </a:p>
        </p:txBody>
      </p:sp>
      <p:sp>
        <p:nvSpPr>
          <p:cNvPr id="8" name="Rectangle 7">
            <a:extLst>
              <a:ext uri="{FF2B5EF4-FFF2-40B4-BE49-F238E27FC236}">
                <a16:creationId xmlns:a16="http://schemas.microsoft.com/office/drawing/2014/main" id="{D9352A69-F2E1-4D5B-97A4-B0AB766321E2}"/>
              </a:ext>
            </a:extLst>
          </p:cNvPr>
          <p:cNvSpPr/>
          <p:nvPr/>
        </p:nvSpPr>
        <p:spPr>
          <a:xfrm>
            <a:off x="307264" y="2396467"/>
            <a:ext cx="12037360" cy="542456"/>
          </a:xfrm>
          <a:prstGeom prst="rect">
            <a:avLst/>
          </a:prstGeom>
        </p:spPr>
        <p:txBody>
          <a:bodyPr wrap="square">
            <a:spAutoFit/>
          </a:bodyPr>
          <a:lstStyle/>
          <a:p>
            <a:pPr>
              <a:lnSpc>
                <a:spcPct val="110000"/>
              </a:lnSpc>
            </a:pPr>
            <a:r>
              <a:rPr lang="en-US" sz="2800" b="1" spc="150" dirty="0">
                <a:solidFill>
                  <a:srgbClr val="31ADAB"/>
                </a:solidFill>
                <a:latin typeface="Arial Black" panose="020B0A04020102020204" pitchFamily="34" charset="0"/>
                <a:ea typeface="Roboto" panose="02000000000000000000" pitchFamily="2" charset="0"/>
                <a:cs typeface="Roboto" panose="02000000000000000000" pitchFamily="2" charset="0"/>
              </a:rPr>
              <a:t>CONTENT IDEAS:</a:t>
            </a:r>
          </a:p>
        </p:txBody>
      </p:sp>
      <p:sp>
        <p:nvSpPr>
          <p:cNvPr id="26" name="Flowchart: Connector 25">
            <a:extLst>
              <a:ext uri="{FF2B5EF4-FFF2-40B4-BE49-F238E27FC236}">
                <a16:creationId xmlns:a16="http://schemas.microsoft.com/office/drawing/2014/main" id="{CA35AC05-CAA3-4EF8-872C-55A60C5CA6B9}"/>
              </a:ext>
              <a:ext uri="{C183D7F6-B498-43B3-948B-1728B52AA6E4}">
                <adec:decorative xmlns:adec="http://schemas.microsoft.com/office/drawing/2017/decorative" val="1"/>
              </a:ext>
            </a:extLst>
          </p:cNvPr>
          <p:cNvSpPr/>
          <p:nvPr/>
        </p:nvSpPr>
        <p:spPr>
          <a:xfrm>
            <a:off x="428713" y="3088935"/>
            <a:ext cx="171922" cy="1705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0850454-F891-4BC8-91E5-ECBBC67605FD}"/>
              </a:ext>
            </a:extLst>
          </p:cNvPr>
          <p:cNvSpPr/>
          <p:nvPr/>
        </p:nvSpPr>
        <p:spPr>
          <a:xfrm>
            <a:off x="797882" y="2952574"/>
            <a:ext cx="6469060" cy="813621"/>
          </a:xfrm>
          <a:prstGeom prst="rect">
            <a:avLst/>
          </a:prstGeom>
        </p:spPr>
        <p:txBody>
          <a:bodyPr wrap="square">
            <a:spAutoFit/>
          </a:bodyPr>
          <a:lstStyle/>
          <a:p>
            <a:pPr>
              <a:lnSpc>
                <a:spcPct val="110000"/>
              </a:lnSpc>
            </a:pPr>
            <a:r>
              <a:rPr lang="en-US" sz="2200" spc="150" dirty="0">
                <a:solidFill>
                  <a:schemeClr val="bg1"/>
                </a:solidFill>
                <a:latin typeface="Arial Black" panose="020B0A04020102020204" pitchFamily="34" charset="0"/>
                <a:ea typeface="Roboto" panose="02000000000000000000" pitchFamily="2" charset="0"/>
                <a:cs typeface="Roboto" panose="02000000000000000000" pitchFamily="2" charset="0"/>
              </a:rPr>
              <a:t>Share what dignity means to you or your organization – or both!</a:t>
            </a:r>
          </a:p>
        </p:txBody>
      </p:sp>
      <p:sp>
        <p:nvSpPr>
          <p:cNvPr id="27" name="Flowchart: Connector 26">
            <a:extLst>
              <a:ext uri="{FF2B5EF4-FFF2-40B4-BE49-F238E27FC236}">
                <a16:creationId xmlns:a16="http://schemas.microsoft.com/office/drawing/2014/main" id="{6937EEA1-F3A2-4B92-AA85-4289E40E2228}"/>
              </a:ext>
              <a:ext uri="{C183D7F6-B498-43B3-948B-1728B52AA6E4}">
                <adec:decorative xmlns:adec="http://schemas.microsoft.com/office/drawing/2017/decorative" val="1"/>
              </a:ext>
            </a:extLst>
          </p:cNvPr>
          <p:cNvSpPr/>
          <p:nvPr/>
        </p:nvSpPr>
        <p:spPr>
          <a:xfrm>
            <a:off x="426315" y="3999217"/>
            <a:ext cx="171922" cy="1705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3F609E56-7E62-4A61-9AE2-B6A57A4B0338}"/>
              </a:ext>
            </a:extLst>
          </p:cNvPr>
          <p:cNvSpPr/>
          <p:nvPr/>
        </p:nvSpPr>
        <p:spPr>
          <a:xfrm>
            <a:off x="831214" y="3863361"/>
            <a:ext cx="7135266" cy="686342"/>
          </a:xfrm>
          <a:prstGeom prst="rect">
            <a:avLst/>
          </a:prstGeom>
        </p:spPr>
        <p:txBody>
          <a:bodyPr wrap="square">
            <a:spAutoFit/>
          </a:bodyPr>
          <a:lstStyle/>
          <a:p>
            <a:pPr>
              <a:lnSpc>
                <a:spcPct val="110000"/>
              </a:lnSpc>
            </a:pPr>
            <a:r>
              <a:rPr lang="en-US" spc="150" dirty="0">
                <a:solidFill>
                  <a:schemeClr val="bg1"/>
                </a:solidFill>
                <a:latin typeface="Arial Black" panose="020B0A04020102020204" pitchFamily="34" charset="0"/>
                <a:ea typeface="Roboto" panose="02000000000000000000" pitchFamily="2" charset="0"/>
                <a:cs typeface="Roboto" panose="02000000000000000000" pitchFamily="2" charset="0"/>
              </a:rPr>
              <a:t>Provide examples of what dignity does or does not look like, and explain why it is important</a:t>
            </a:r>
          </a:p>
        </p:txBody>
      </p:sp>
      <p:sp>
        <p:nvSpPr>
          <p:cNvPr id="28" name="Flowchart: Connector 27">
            <a:extLst>
              <a:ext uri="{FF2B5EF4-FFF2-40B4-BE49-F238E27FC236}">
                <a16:creationId xmlns:a16="http://schemas.microsoft.com/office/drawing/2014/main" id="{60AEC6B3-BD19-48D1-A959-086079B00C68}"/>
              </a:ext>
              <a:ext uri="{C183D7F6-B498-43B3-948B-1728B52AA6E4}">
                <adec:decorative xmlns:adec="http://schemas.microsoft.com/office/drawing/2017/decorative" val="1"/>
              </a:ext>
            </a:extLst>
          </p:cNvPr>
          <p:cNvSpPr/>
          <p:nvPr/>
        </p:nvSpPr>
        <p:spPr>
          <a:xfrm>
            <a:off x="431658" y="4912623"/>
            <a:ext cx="171922" cy="1705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705E215-CB7F-40B8-9DDC-AE535FEF6861}"/>
              </a:ext>
            </a:extLst>
          </p:cNvPr>
          <p:cNvSpPr/>
          <p:nvPr/>
        </p:nvSpPr>
        <p:spPr>
          <a:xfrm>
            <a:off x="797882" y="4771665"/>
            <a:ext cx="7324677" cy="813621"/>
          </a:xfrm>
          <a:prstGeom prst="rect">
            <a:avLst/>
          </a:prstGeom>
        </p:spPr>
        <p:txBody>
          <a:bodyPr wrap="square">
            <a:spAutoFit/>
          </a:bodyPr>
          <a:lstStyle/>
          <a:p>
            <a:pPr>
              <a:lnSpc>
                <a:spcPct val="110000"/>
              </a:lnSpc>
            </a:pPr>
            <a:r>
              <a:rPr lang="en-US" sz="2200" spc="150" dirty="0">
                <a:solidFill>
                  <a:schemeClr val="bg1"/>
                </a:solidFill>
                <a:latin typeface="Arial Black" panose="020B0A04020102020204" pitchFamily="34" charset="0"/>
                <a:ea typeface="Roboto" panose="02000000000000000000" pitchFamily="2" charset="0"/>
                <a:cs typeface="Roboto" panose="02000000000000000000" pitchFamily="2" charset="0"/>
              </a:rPr>
              <a:t>Express your personal or organizational commitment to dignity </a:t>
            </a:r>
          </a:p>
        </p:txBody>
      </p:sp>
      <p:sp>
        <p:nvSpPr>
          <p:cNvPr id="29" name="Flowchart: Connector 28">
            <a:extLst>
              <a:ext uri="{FF2B5EF4-FFF2-40B4-BE49-F238E27FC236}">
                <a16:creationId xmlns:a16="http://schemas.microsoft.com/office/drawing/2014/main" id="{4ED35BD2-818D-4EC5-BA91-F3DC50FE03FE}"/>
              </a:ext>
              <a:ext uri="{C183D7F6-B498-43B3-948B-1728B52AA6E4}">
                <adec:decorative xmlns:adec="http://schemas.microsoft.com/office/drawing/2017/decorative" val="1"/>
              </a:ext>
            </a:extLst>
          </p:cNvPr>
          <p:cNvSpPr/>
          <p:nvPr/>
        </p:nvSpPr>
        <p:spPr>
          <a:xfrm>
            <a:off x="426315" y="5822905"/>
            <a:ext cx="171922" cy="1705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4B91B22-8A14-4C0B-94B5-0AA9C917D395}"/>
              </a:ext>
            </a:extLst>
          </p:cNvPr>
          <p:cNvSpPr/>
          <p:nvPr/>
        </p:nvSpPr>
        <p:spPr>
          <a:xfrm>
            <a:off x="797882" y="5679969"/>
            <a:ext cx="7390505" cy="1090940"/>
          </a:xfrm>
          <a:prstGeom prst="rect">
            <a:avLst/>
          </a:prstGeom>
        </p:spPr>
        <p:txBody>
          <a:bodyPr wrap="square">
            <a:spAutoFit/>
          </a:bodyPr>
          <a:lstStyle/>
          <a:p>
            <a:pPr>
              <a:lnSpc>
                <a:spcPct val="110000"/>
              </a:lnSpc>
            </a:pPr>
            <a:r>
              <a:rPr lang="en-US" sz="2000" spc="150" dirty="0">
                <a:solidFill>
                  <a:schemeClr val="bg1"/>
                </a:solidFill>
                <a:latin typeface="Arial Black" panose="020B0A04020102020204" pitchFamily="34" charset="0"/>
                <a:ea typeface="Roboto" panose="02000000000000000000" pitchFamily="2" charset="0"/>
                <a:cs typeface="Roboto" panose="02000000000000000000" pitchFamily="2" charset="0"/>
              </a:rPr>
              <a:t>Share ideas or articles about how to honor dignity for older adults and people with disabilities </a:t>
            </a:r>
          </a:p>
        </p:txBody>
      </p:sp>
      <p:sp>
        <p:nvSpPr>
          <p:cNvPr id="6" name="Rectangle 5">
            <a:extLst>
              <a:ext uri="{FF2B5EF4-FFF2-40B4-BE49-F238E27FC236}">
                <a16:creationId xmlns:a16="http://schemas.microsoft.com/office/drawing/2014/main" id="{C9DBA667-6E48-429C-BEF0-7A5CD4FA11D6}"/>
              </a:ext>
            </a:extLst>
          </p:cNvPr>
          <p:cNvSpPr/>
          <p:nvPr/>
        </p:nvSpPr>
        <p:spPr>
          <a:xfrm>
            <a:off x="8519934" y="4351514"/>
            <a:ext cx="3034163" cy="2396810"/>
          </a:xfrm>
          <a:prstGeom prst="rect">
            <a:avLst/>
          </a:prstGeom>
        </p:spPr>
        <p:txBody>
          <a:bodyPr wrap="square">
            <a:spAutoFit/>
          </a:bodyPr>
          <a:lstStyle/>
          <a:p>
            <a:pPr>
              <a:lnSpc>
                <a:spcPct val="120000"/>
              </a:lnSpc>
            </a:pPr>
            <a:r>
              <a:rPr lang="en-US" spc="150" dirty="0">
                <a:solidFill>
                  <a:schemeClr val="bg1"/>
                </a:solidFill>
                <a:latin typeface="Arial Black" panose="020B0A04020102020204" pitchFamily="34" charset="0"/>
                <a:ea typeface="Roboto" panose="02000000000000000000" pitchFamily="2" charset="0"/>
                <a:cs typeface="Roboto" panose="02000000000000000000" pitchFamily="2" charset="0"/>
              </a:rPr>
              <a:t>Tag us &amp; use the hashtags </a:t>
            </a:r>
            <a:r>
              <a:rPr lang="en-US" b="1" spc="150" dirty="0">
                <a:solidFill>
                  <a:schemeClr val="bg1"/>
                </a:solidFill>
                <a:latin typeface="Arial Black" panose="020B0A04020102020204" pitchFamily="34" charset="0"/>
                <a:ea typeface="Roboto" panose="02000000000000000000" pitchFamily="2" charset="0"/>
                <a:cs typeface="Roboto" panose="02000000000000000000" pitchFamily="2" charset="0"/>
              </a:rPr>
              <a:t>#</a:t>
            </a:r>
            <a:r>
              <a:rPr lang="en-US" b="1" spc="150" dirty="0" err="1">
                <a:solidFill>
                  <a:schemeClr val="bg1"/>
                </a:solidFill>
                <a:latin typeface="Arial Black" panose="020B0A04020102020204" pitchFamily="34" charset="0"/>
                <a:ea typeface="Roboto" panose="02000000000000000000" pitchFamily="2" charset="0"/>
                <a:cs typeface="Roboto" panose="02000000000000000000" pitchFamily="2" charset="0"/>
              </a:rPr>
              <a:t>DignityUnitesMass</a:t>
            </a:r>
            <a:r>
              <a:rPr lang="en-US" b="1" spc="150" dirty="0">
                <a:solidFill>
                  <a:schemeClr val="bg1"/>
                </a:solidFill>
                <a:latin typeface="Arial Black" panose="020B0A04020102020204" pitchFamily="34" charset="0"/>
                <a:ea typeface="Roboto" panose="02000000000000000000" pitchFamily="2" charset="0"/>
                <a:cs typeface="Roboto" panose="02000000000000000000" pitchFamily="2" charset="0"/>
              </a:rPr>
              <a:t> </a:t>
            </a:r>
            <a:r>
              <a:rPr lang="en-US" spc="150" dirty="0">
                <a:solidFill>
                  <a:schemeClr val="bg1"/>
                </a:solidFill>
                <a:latin typeface="Arial Black" panose="020B0A04020102020204" pitchFamily="34" charset="0"/>
                <a:ea typeface="Roboto" panose="02000000000000000000" pitchFamily="2" charset="0"/>
                <a:cs typeface="Roboto" panose="02000000000000000000" pitchFamily="2" charset="0"/>
              </a:rPr>
              <a:t>and</a:t>
            </a:r>
            <a:r>
              <a:rPr lang="en-US" b="1" spc="150" dirty="0">
                <a:solidFill>
                  <a:schemeClr val="bg1"/>
                </a:solidFill>
                <a:latin typeface="Arial Black" panose="020B0A04020102020204" pitchFamily="34" charset="0"/>
                <a:ea typeface="Roboto" panose="02000000000000000000" pitchFamily="2" charset="0"/>
                <a:cs typeface="Roboto" panose="02000000000000000000" pitchFamily="2" charset="0"/>
              </a:rPr>
              <a:t> #</a:t>
            </a:r>
            <a:r>
              <a:rPr lang="en-US" b="1" spc="150" dirty="0" err="1">
                <a:solidFill>
                  <a:schemeClr val="bg1"/>
                </a:solidFill>
                <a:latin typeface="Arial Black" panose="020B0A04020102020204" pitchFamily="34" charset="0"/>
                <a:ea typeface="Roboto" panose="02000000000000000000" pitchFamily="2" charset="0"/>
                <a:cs typeface="Roboto" panose="02000000000000000000" pitchFamily="2" charset="0"/>
              </a:rPr>
              <a:t>ThisIsDignity</a:t>
            </a:r>
            <a:r>
              <a:rPr lang="en-US" b="1" spc="150" dirty="0">
                <a:solidFill>
                  <a:schemeClr val="bg1"/>
                </a:solidFill>
                <a:latin typeface="Arial Black" panose="020B0A04020102020204" pitchFamily="34" charset="0"/>
                <a:ea typeface="Roboto" panose="02000000000000000000" pitchFamily="2" charset="0"/>
                <a:cs typeface="Roboto" panose="02000000000000000000" pitchFamily="2" charset="0"/>
              </a:rPr>
              <a:t> </a:t>
            </a:r>
            <a:r>
              <a:rPr lang="en-US" spc="150" dirty="0">
                <a:solidFill>
                  <a:schemeClr val="bg1"/>
                </a:solidFill>
                <a:latin typeface="Arial Black" panose="020B0A04020102020204" pitchFamily="34" charset="0"/>
                <a:ea typeface="Roboto" panose="02000000000000000000" pitchFamily="2" charset="0"/>
                <a:cs typeface="Roboto" panose="02000000000000000000" pitchFamily="2" charset="0"/>
              </a:rPr>
              <a:t>when posting to unite our celebrations!    </a:t>
            </a:r>
          </a:p>
        </p:txBody>
      </p:sp>
      <p:pic>
        <p:nvPicPr>
          <p:cNvPr id="9" name="Picture 8" descr="Facebook Logo Icon">
            <a:extLst>
              <a:ext uri="{FF2B5EF4-FFF2-40B4-BE49-F238E27FC236}">
                <a16:creationId xmlns:a16="http://schemas.microsoft.com/office/drawing/2014/main" id="{A8D2A610-1095-4907-9F54-A21742FF1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5139" y="1501194"/>
            <a:ext cx="917450" cy="914402"/>
          </a:xfrm>
          <a:prstGeom prst="rect">
            <a:avLst/>
          </a:prstGeom>
        </p:spPr>
      </p:pic>
      <p:sp>
        <p:nvSpPr>
          <p:cNvPr id="3" name="TextBox 2">
            <a:extLst>
              <a:ext uri="{FF2B5EF4-FFF2-40B4-BE49-F238E27FC236}">
                <a16:creationId xmlns:a16="http://schemas.microsoft.com/office/drawing/2014/main" id="{18D62995-3A84-451C-9D75-4FC1927B8E58}"/>
              </a:ext>
            </a:extLst>
          </p:cNvPr>
          <p:cNvSpPr txBox="1"/>
          <p:nvPr/>
        </p:nvSpPr>
        <p:spPr>
          <a:xfrm>
            <a:off x="9377260" y="1741733"/>
            <a:ext cx="3977640" cy="369332"/>
          </a:xfrm>
          <a:prstGeom prst="rect">
            <a:avLst/>
          </a:prstGeom>
          <a:noFill/>
        </p:spPr>
        <p:txBody>
          <a:bodyPr wrap="square" rtlCol="0">
            <a:spAutoFit/>
          </a:bodyPr>
          <a:lstStyle/>
          <a:p>
            <a:r>
              <a:rPr lang="en-US" b="1" spc="110" dirty="0" err="1">
                <a:solidFill>
                  <a:schemeClr val="bg1"/>
                </a:solidFill>
                <a:latin typeface="Arial Black" panose="020B0A04020102020204" pitchFamily="34" charset="0"/>
                <a:ea typeface="Roboto" panose="02000000000000000000" pitchFamily="2" charset="0"/>
                <a:cs typeface="Roboto" panose="02000000000000000000" pitchFamily="2" charset="0"/>
              </a:rPr>
              <a:t>DignityAllianceMA</a:t>
            </a:r>
            <a:endParaRPr lang="en-US" b="1" spc="110" dirty="0">
              <a:solidFill>
                <a:schemeClr val="bg1"/>
              </a:solidFill>
              <a:latin typeface="Arial Black" panose="020B0A04020102020204" pitchFamily="34" charset="0"/>
              <a:ea typeface="Roboto" panose="02000000000000000000" pitchFamily="2" charset="0"/>
              <a:cs typeface="Roboto" panose="02000000000000000000" pitchFamily="2" charset="0"/>
            </a:endParaRPr>
          </a:p>
        </p:txBody>
      </p:sp>
      <p:pic>
        <p:nvPicPr>
          <p:cNvPr id="11" name="Picture 10" descr="Instagram Logo Icon">
            <a:extLst>
              <a:ext uri="{FF2B5EF4-FFF2-40B4-BE49-F238E27FC236}">
                <a16:creationId xmlns:a16="http://schemas.microsoft.com/office/drawing/2014/main" id="{587D9EEF-5030-4DEE-BBCC-D57172132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5139" y="587724"/>
            <a:ext cx="917450" cy="914402"/>
          </a:xfrm>
          <a:prstGeom prst="rect">
            <a:avLst/>
          </a:prstGeom>
        </p:spPr>
      </p:pic>
      <p:sp>
        <p:nvSpPr>
          <p:cNvPr id="16" name="TextBox 15">
            <a:extLst>
              <a:ext uri="{FF2B5EF4-FFF2-40B4-BE49-F238E27FC236}">
                <a16:creationId xmlns:a16="http://schemas.microsoft.com/office/drawing/2014/main" id="{9A0FA735-8E34-410A-93D8-E519F24AA749}"/>
              </a:ext>
            </a:extLst>
          </p:cNvPr>
          <p:cNvSpPr txBox="1"/>
          <p:nvPr/>
        </p:nvSpPr>
        <p:spPr>
          <a:xfrm>
            <a:off x="9339491" y="790387"/>
            <a:ext cx="3977640" cy="400110"/>
          </a:xfrm>
          <a:prstGeom prst="rect">
            <a:avLst/>
          </a:prstGeom>
          <a:noFill/>
        </p:spPr>
        <p:txBody>
          <a:bodyPr wrap="square" rtlCol="0">
            <a:spAutoFit/>
          </a:bodyPr>
          <a:lstStyle/>
          <a:p>
            <a:r>
              <a:rPr lang="en-US" sz="20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a:t>
            </a:r>
            <a:r>
              <a:rPr lang="en-US" sz="2000" b="1" spc="110" dirty="0" err="1">
                <a:solidFill>
                  <a:schemeClr val="bg1"/>
                </a:solidFill>
                <a:latin typeface="Arial Black" panose="020B0A04020102020204" pitchFamily="34" charset="0"/>
                <a:ea typeface="Roboto" panose="02000000000000000000" pitchFamily="2" charset="0"/>
                <a:cs typeface="Roboto" panose="02000000000000000000" pitchFamily="2" charset="0"/>
              </a:rPr>
              <a:t>DignityAlliance</a:t>
            </a:r>
            <a:endParaRPr lang="en-US" sz="2000" b="1" spc="110" dirty="0">
              <a:solidFill>
                <a:schemeClr val="bg1"/>
              </a:solidFill>
              <a:latin typeface="Arial Black" panose="020B0A04020102020204" pitchFamily="34" charset="0"/>
              <a:ea typeface="Roboto" panose="02000000000000000000" pitchFamily="2" charset="0"/>
              <a:cs typeface="Roboto" panose="02000000000000000000" pitchFamily="2" charset="0"/>
            </a:endParaRPr>
          </a:p>
        </p:txBody>
      </p:sp>
      <p:pic>
        <p:nvPicPr>
          <p:cNvPr id="13" name="Picture 12" descr="LinkedIn Logo Icon">
            <a:extLst>
              <a:ext uri="{FF2B5EF4-FFF2-40B4-BE49-F238E27FC236}">
                <a16:creationId xmlns:a16="http://schemas.microsoft.com/office/drawing/2014/main" id="{8C94E44F-7DBF-4CFB-95B0-92D4DBE0A8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5939" y="3338332"/>
            <a:ext cx="917450" cy="914402"/>
          </a:xfrm>
          <a:prstGeom prst="rect">
            <a:avLst/>
          </a:prstGeom>
        </p:spPr>
      </p:pic>
      <p:sp>
        <p:nvSpPr>
          <p:cNvPr id="19" name="TextBox 18">
            <a:extLst>
              <a:ext uri="{FF2B5EF4-FFF2-40B4-BE49-F238E27FC236}">
                <a16:creationId xmlns:a16="http://schemas.microsoft.com/office/drawing/2014/main" id="{6983B42D-F8CC-4B39-A5C9-18168652F06F}"/>
              </a:ext>
            </a:extLst>
          </p:cNvPr>
          <p:cNvSpPr txBox="1"/>
          <p:nvPr/>
        </p:nvSpPr>
        <p:spPr>
          <a:xfrm>
            <a:off x="9348773" y="3410812"/>
            <a:ext cx="3977640" cy="769441"/>
          </a:xfrm>
          <a:prstGeom prst="rect">
            <a:avLst/>
          </a:prstGeom>
          <a:noFill/>
        </p:spPr>
        <p:txBody>
          <a:bodyPr wrap="square" rtlCol="0">
            <a:spAutoFit/>
          </a:bodyPr>
          <a:lstStyle/>
          <a:p>
            <a:r>
              <a:rPr lang="en-US" sz="22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Dignity Alliance </a:t>
            </a:r>
            <a:br>
              <a:rPr lang="en-US" sz="2200" b="1" spc="110" dirty="0">
                <a:solidFill>
                  <a:schemeClr val="bg1"/>
                </a:solidFill>
                <a:latin typeface="Arial Black" panose="020B0A04020102020204" pitchFamily="34" charset="0"/>
                <a:ea typeface="Roboto" panose="02000000000000000000" pitchFamily="2" charset="0"/>
                <a:cs typeface="Roboto" panose="02000000000000000000" pitchFamily="2" charset="0"/>
              </a:rPr>
            </a:br>
            <a:r>
              <a:rPr lang="en-US" sz="22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Massachusetts</a:t>
            </a:r>
          </a:p>
        </p:txBody>
      </p:sp>
      <p:pic>
        <p:nvPicPr>
          <p:cNvPr id="15" name="Picture 14" descr="Twitter Logo Icon">
            <a:extLst>
              <a:ext uri="{FF2B5EF4-FFF2-40B4-BE49-F238E27FC236}">
                <a16:creationId xmlns:a16="http://schemas.microsoft.com/office/drawing/2014/main" id="{0A94B1C3-EB13-44CB-9A23-E81FFE2758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5139" y="2418374"/>
            <a:ext cx="917450" cy="914402"/>
          </a:xfrm>
          <a:prstGeom prst="rect">
            <a:avLst/>
          </a:prstGeom>
        </p:spPr>
      </p:pic>
      <p:sp>
        <p:nvSpPr>
          <p:cNvPr id="18" name="TextBox 17">
            <a:extLst>
              <a:ext uri="{FF2B5EF4-FFF2-40B4-BE49-F238E27FC236}">
                <a16:creationId xmlns:a16="http://schemas.microsoft.com/office/drawing/2014/main" id="{E9730D8D-613C-4FEB-A781-6371C7478905}"/>
              </a:ext>
            </a:extLst>
          </p:cNvPr>
          <p:cNvSpPr txBox="1"/>
          <p:nvPr/>
        </p:nvSpPr>
        <p:spPr>
          <a:xfrm>
            <a:off x="9348773" y="2650600"/>
            <a:ext cx="3977640" cy="400110"/>
          </a:xfrm>
          <a:prstGeom prst="rect">
            <a:avLst/>
          </a:prstGeom>
          <a:noFill/>
        </p:spPr>
        <p:txBody>
          <a:bodyPr wrap="square" rtlCol="0">
            <a:spAutoFit/>
          </a:bodyPr>
          <a:lstStyle/>
          <a:p>
            <a:r>
              <a:rPr lang="en-US" sz="20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a:t>
            </a:r>
            <a:r>
              <a:rPr lang="en-US" sz="2000" b="1" spc="110" dirty="0" err="1">
                <a:solidFill>
                  <a:schemeClr val="bg1"/>
                </a:solidFill>
                <a:latin typeface="Arial Black" panose="020B0A04020102020204" pitchFamily="34" charset="0"/>
                <a:ea typeface="Roboto" panose="02000000000000000000" pitchFamily="2" charset="0"/>
                <a:cs typeface="Roboto" panose="02000000000000000000" pitchFamily="2" charset="0"/>
              </a:rPr>
              <a:t>Dignity_MA</a:t>
            </a:r>
            <a:endParaRPr lang="en-US" sz="2000" b="1" spc="110" dirty="0">
              <a:solidFill>
                <a:schemeClr val="bg1"/>
              </a:solidFill>
              <a:latin typeface="Arial Black" panose="020B0A04020102020204" pitchFamily="34" charset="0"/>
              <a:ea typeface="Roboto" panose="02000000000000000000" pitchFamily="2" charset="0"/>
              <a:cs typeface="Roboto" panose="02000000000000000000" pitchFamily="2" charset="0"/>
            </a:endParaRPr>
          </a:p>
        </p:txBody>
      </p:sp>
      <p:sp>
        <p:nvSpPr>
          <p:cNvPr id="25" name="TextBox 24">
            <a:extLst>
              <a:ext uri="{FF2B5EF4-FFF2-40B4-BE49-F238E27FC236}">
                <a16:creationId xmlns:a16="http://schemas.microsoft.com/office/drawing/2014/main" id="{89B5EDCE-1C95-46A4-AC17-18F28A64F204}"/>
              </a:ext>
            </a:extLst>
          </p:cNvPr>
          <p:cNvSpPr txBox="1"/>
          <p:nvPr/>
        </p:nvSpPr>
        <p:spPr>
          <a:xfrm>
            <a:off x="11547563" y="209006"/>
            <a:ext cx="391885"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9</a:t>
            </a:r>
          </a:p>
        </p:txBody>
      </p:sp>
    </p:spTree>
    <p:extLst>
      <p:ext uri="{BB962C8B-B14F-4D97-AF65-F5344CB8AC3E}">
        <p14:creationId xmlns:p14="http://schemas.microsoft.com/office/powerpoint/2010/main" val="3390248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867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7921-28CA-4843-AB84-E7678D4BA581}"/>
              </a:ext>
            </a:extLst>
          </p:cNvPr>
          <p:cNvSpPr>
            <a:spLocks noGrp="1"/>
          </p:cNvSpPr>
          <p:nvPr>
            <p:ph type="title"/>
          </p:nvPr>
        </p:nvSpPr>
        <p:spPr>
          <a:xfrm>
            <a:off x="584566" y="1196641"/>
            <a:ext cx="5287189" cy="4464718"/>
          </a:xfrm>
        </p:spPr>
        <p:txBody>
          <a:bodyPr>
            <a:noAutofit/>
          </a:bodyPr>
          <a:lstStyle/>
          <a:p>
            <a:pPr>
              <a:lnSpc>
                <a:spcPct val="110000"/>
              </a:lnSpc>
            </a:pPr>
            <a:r>
              <a:rPr lang="en-US" sz="4500" spc="120" dirty="0">
                <a:solidFill>
                  <a:schemeClr val="bg1"/>
                </a:solidFill>
                <a:latin typeface="Arial Black" panose="020B0A04020102020204" pitchFamily="34" charset="0"/>
              </a:rPr>
              <a:t>INTERESTED </a:t>
            </a:r>
            <a:br>
              <a:rPr lang="en-US" sz="4500" spc="120" dirty="0">
                <a:solidFill>
                  <a:schemeClr val="bg1"/>
                </a:solidFill>
                <a:latin typeface="Arial Black" panose="020B0A04020102020204" pitchFamily="34" charset="0"/>
              </a:rPr>
            </a:br>
            <a:r>
              <a:rPr lang="en-US" sz="4500" spc="120" dirty="0">
                <a:solidFill>
                  <a:schemeClr val="bg1"/>
                </a:solidFill>
                <a:latin typeface="Arial Black" panose="020B0A04020102020204" pitchFamily="34" charset="0"/>
              </a:rPr>
              <a:t>IN PROMOTING DIGNITY FOR OLDER ADULTS &amp; PEOPLE WITH DISABILTIES?</a:t>
            </a:r>
          </a:p>
        </p:txBody>
      </p:sp>
      <p:pic>
        <p:nvPicPr>
          <p:cNvPr id="13" name="Picture 12" descr="Blind man strolling through a park with a walking stick and service dog guiding him.">
            <a:extLst>
              <a:ext uri="{FF2B5EF4-FFF2-40B4-BE49-F238E27FC236}">
                <a16:creationId xmlns:a16="http://schemas.microsoft.com/office/drawing/2014/main" id="{63A9E045-4B72-4E82-9BF3-8E421E2A5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4557" y="1019945"/>
            <a:ext cx="5678192" cy="4818110"/>
          </a:xfrm>
          <a:prstGeom prst="rect">
            <a:avLst/>
          </a:prstGeom>
        </p:spPr>
      </p:pic>
      <p:sp>
        <p:nvSpPr>
          <p:cNvPr id="5" name="TextBox 4">
            <a:extLst>
              <a:ext uri="{FF2B5EF4-FFF2-40B4-BE49-F238E27FC236}">
                <a16:creationId xmlns:a16="http://schemas.microsoft.com/office/drawing/2014/main" id="{1CBE2760-C440-4324-80DA-7797C9102C76}"/>
              </a:ext>
            </a:extLst>
          </p:cNvPr>
          <p:cNvSpPr txBox="1"/>
          <p:nvPr/>
        </p:nvSpPr>
        <p:spPr>
          <a:xfrm>
            <a:off x="11379925" y="209006"/>
            <a:ext cx="585648"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10</a:t>
            </a:r>
          </a:p>
        </p:txBody>
      </p:sp>
    </p:spTree>
    <p:extLst>
      <p:ext uri="{BB962C8B-B14F-4D97-AF65-F5344CB8AC3E}">
        <p14:creationId xmlns:p14="http://schemas.microsoft.com/office/powerpoint/2010/main" val="3691535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232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7921-28CA-4843-AB84-E7678D4BA581}"/>
              </a:ext>
            </a:extLst>
          </p:cNvPr>
          <p:cNvSpPr>
            <a:spLocks noGrp="1"/>
          </p:cNvSpPr>
          <p:nvPr>
            <p:ph type="title"/>
          </p:nvPr>
        </p:nvSpPr>
        <p:spPr>
          <a:xfrm>
            <a:off x="1820958" y="346555"/>
            <a:ext cx="8703434" cy="1732616"/>
          </a:xfrm>
        </p:spPr>
        <p:txBody>
          <a:bodyPr>
            <a:normAutofit/>
          </a:bodyPr>
          <a:lstStyle/>
          <a:p>
            <a:pPr>
              <a:lnSpc>
                <a:spcPct val="100000"/>
              </a:lnSpc>
            </a:pPr>
            <a:r>
              <a:rPr lang="en-US" spc="120" dirty="0">
                <a:solidFill>
                  <a:schemeClr val="bg1"/>
                </a:solidFill>
                <a:latin typeface="Arial Black" panose="020B0A04020102020204" pitchFamily="34" charset="0"/>
              </a:rPr>
              <a:t>UNITE</a:t>
            </a:r>
            <a:r>
              <a:rPr lang="en-US" spc="120" dirty="0">
                <a:solidFill>
                  <a:srgbClr val="31ADAB"/>
                </a:solidFill>
                <a:latin typeface="Arial Black" panose="020B0A04020102020204" pitchFamily="34" charset="0"/>
              </a:rPr>
              <a:t> WITH </a:t>
            </a:r>
            <a:r>
              <a:rPr lang="en-US" spc="120" dirty="0">
                <a:solidFill>
                  <a:schemeClr val="bg1"/>
                </a:solidFill>
                <a:latin typeface="Arial Black" panose="020B0A04020102020204" pitchFamily="34" charset="0"/>
              </a:rPr>
              <a:t>DIGNITY ALLIANCE </a:t>
            </a:r>
          </a:p>
        </p:txBody>
      </p:sp>
      <p:sp>
        <p:nvSpPr>
          <p:cNvPr id="5" name="TextBox 4">
            <a:extLst>
              <a:ext uri="{FF2B5EF4-FFF2-40B4-BE49-F238E27FC236}">
                <a16:creationId xmlns:a16="http://schemas.microsoft.com/office/drawing/2014/main" id="{621E70F7-5368-4CAA-AF27-7D5BA709DB37}"/>
              </a:ext>
            </a:extLst>
          </p:cNvPr>
          <p:cNvSpPr txBox="1"/>
          <p:nvPr/>
        </p:nvSpPr>
        <p:spPr>
          <a:xfrm>
            <a:off x="449352" y="2053955"/>
            <a:ext cx="10784701" cy="3737113"/>
          </a:xfrm>
          <a:prstGeom prst="rect">
            <a:avLst/>
          </a:prstGeom>
          <a:noFill/>
        </p:spPr>
        <p:txBody>
          <a:bodyPr wrap="square" rtlCol="0">
            <a:spAutoFit/>
          </a:bodyPr>
          <a:lstStyle/>
          <a:p>
            <a:pPr>
              <a:lnSpc>
                <a:spcPts val="3200"/>
              </a:lnSpc>
            </a:pPr>
            <a:r>
              <a:rPr lang="en-US" sz="1600" spc="110" dirty="0">
                <a:solidFill>
                  <a:schemeClr val="bg1"/>
                </a:solidFill>
                <a:latin typeface="Arial Black" panose="020B0A04020102020204" pitchFamily="34" charset="0"/>
                <a:ea typeface="Roboto" panose="02000000000000000000" pitchFamily="2" charset="0"/>
                <a:cs typeface="Roboto" panose="02000000000000000000" pitchFamily="2" charset="0"/>
              </a:rPr>
              <a:t>DAM is a broad-based group representing a wide range of stakeholders, including nursing home resident advocates, disability rights organizations, legal service entities, mental health organizations, and health policy experts, and centering the voices of older adults and individuals with disabilities. </a:t>
            </a:r>
          </a:p>
          <a:p>
            <a:pPr>
              <a:lnSpc>
                <a:spcPts val="3200"/>
              </a:lnSpc>
            </a:pPr>
            <a:endParaRPr lang="en-US" sz="1600" spc="110" dirty="0">
              <a:solidFill>
                <a:schemeClr val="bg1"/>
              </a:solidFill>
              <a:latin typeface="Arial Black" panose="020B0A04020102020204" pitchFamily="34" charset="0"/>
              <a:ea typeface="Roboto" panose="02000000000000000000" pitchFamily="2" charset="0"/>
              <a:cs typeface="Roboto" panose="02000000000000000000" pitchFamily="2" charset="0"/>
            </a:endParaRPr>
          </a:p>
          <a:p>
            <a:pPr>
              <a:lnSpc>
                <a:spcPts val="3200"/>
              </a:lnSpc>
            </a:pPr>
            <a:r>
              <a:rPr lang="en-US" sz="1600" spc="110" dirty="0">
                <a:solidFill>
                  <a:schemeClr val="bg1"/>
                </a:solidFill>
                <a:latin typeface="Arial Black" panose="020B0A04020102020204" pitchFamily="34" charset="0"/>
                <a:ea typeface="Roboto" panose="02000000000000000000" pitchFamily="2" charset="0"/>
                <a:cs typeface="Roboto" panose="02000000000000000000" pitchFamily="2" charset="0"/>
              </a:rPr>
              <a:t>Our aim is to advance policies that revolutionize long-term care, putting the dignity of individuals first, providing affordable options for community living, and ensuring living wages and benefits for those who work in facilities.</a:t>
            </a:r>
          </a:p>
          <a:p>
            <a:pPr>
              <a:lnSpc>
                <a:spcPts val="3200"/>
              </a:lnSpc>
            </a:pPr>
            <a:endParaRPr lang="en-US" sz="1600" spc="110" dirty="0">
              <a:solidFill>
                <a:schemeClr val="bg1"/>
              </a:solidFill>
              <a:latin typeface="Arial Black" panose="020B0A04020102020204" pitchFamily="34"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0F82E6D4-9017-4329-AA6C-394A8FD1483A}"/>
              </a:ext>
            </a:extLst>
          </p:cNvPr>
          <p:cNvSpPr txBox="1"/>
          <p:nvPr/>
        </p:nvSpPr>
        <p:spPr>
          <a:xfrm>
            <a:off x="449351" y="5491680"/>
            <a:ext cx="10784701" cy="474425"/>
          </a:xfrm>
          <a:prstGeom prst="rect">
            <a:avLst/>
          </a:prstGeom>
          <a:noFill/>
        </p:spPr>
        <p:txBody>
          <a:bodyPr wrap="square" rtlCol="0">
            <a:spAutoFit/>
          </a:bodyPr>
          <a:lstStyle/>
          <a:p>
            <a:pPr>
              <a:lnSpc>
                <a:spcPts val="3200"/>
              </a:lnSpc>
            </a:pPr>
            <a:r>
              <a:rPr lang="en-US" sz="2200" b="1" spc="110" dirty="0">
                <a:solidFill>
                  <a:schemeClr val="bg1"/>
                </a:solidFill>
                <a:latin typeface="Arial Black" panose="020B0A04020102020204" pitchFamily="34" charset="0"/>
                <a:ea typeface="Roboto" panose="02000000000000000000" pitchFamily="2" charset="0"/>
                <a:cs typeface="Roboto" panose="02000000000000000000" pitchFamily="2" charset="0"/>
              </a:rPr>
              <a:t>Join the movement to promote dignity for all today at:</a:t>
            </a:r>
          </a:p>
        </p:txBody>
      </p:sp>
      <p:sp>
        <p:nvSpPr>
          <p:cNvPr id="8" name="TextBox 7">
            <a:extLst>
              <a:ext uri="{FF2B5EF4-FFF2-40B4-BE49-F238E27FC236}">
                <a16:creationId xmlns:a16="http://schemas.microsoft.com/office/drawing/2014/main" id="{C6A72EC7-5155-443E-AF6D-5A78EE7048AB}"/>
              </a:ext>
            </a:extLst>
          </p:cNvPr>
          <p:cNvSpPr txBox="1"/>
          <p:nvPr/>
        </p:nvSpPr>
        <p:spPr>
          <a:xfrm>
            <a:off x="449351" y="5961360"/>
            <a:ext cx="10784701" cy="502702"/>
          </a:xfrm>
          <a:prstGeom prst="rect">
            <a:avLst/>
          </a:prstGeom>
          <a:noFill/>
        </p:spPr>
        <p:txBody>
          <a:bodyPr wrap="square" rtlCol="0">
            <a:spAutoFit/>
          </a:bodyPr>
          <a:lstStyle/>
          <a:p>
            <a:pPr>
              <a:lnSpc>
                <a:spcPts val="3200"/>
              </a:lnSpc>
            </a:pPr>
            <a:r>
              <a:rPr lang="en-US" sz="2800" b="1" spc="110" dirty="0">
                <a:solidFill>
                  <a:srgbClr val="31ADAB"/>
                </a:solidFill>
                <a:latin typeface="Arial Black" panose="020B0A04020102020204" pitchFamily="34" charset="0"/>
                <a:ea typeface="Roboto" panose="02000000000000000000" pitchFamily="2" charset="0"/>
                <a:cs typeface="Roboto" panose="02000000000000000000" pitchFamily="2" charset="0"/>
              </a:rPr>
              <a:t>https://dignityalliancema.org</a:t>
            </a:r>
          </a:p>
        </p:txBody>
      </p:sp>
      <p:sp>
        <p:nvSpPr>
          <p:cNvPr id="9" name="TextBox 8">
            <a:extLst>
              <a:ext uri="{FF2B5EF4-FFF2-40B4-BE49-F238E27FC236}">
                <a16:creationId xmlns:a16="http://schemas.microsoft.com/office/drawing/2014/main" id="{580E808C-9DD6-412A-A112-3A81F322CC15}"/>
              </a:ext>
            </a:extLst>
          </p:cNvPr>
          <p:cNvSpPr txBox="1"/>
          <p:nvPr/>
        </p:nvSpPr>
        <p:spPr>
          <a:xfrm>
            <a:off x="11379925" y="209006"/>
            <a:ext cx="585648" cy="461665"/>
          </a:xfrm>
          <a:prstGeom prst="rect">
            <a:avLst/>
          </a:prstGeom>
          <a:noFill/>
        </p:spPr>
        <p:txBody>
          <a:bodyPr wrap="square" rtlCol="0">
            <a:spAutoFit/>
          </a:bodyPr>
          <a:lstStyle/>
          <a:p>
            <a:r>
              <a:rPr lang="en-US" sz="2400" dirty="0">
                <a:solidFill>
                  <a:schemeClr val="bg1"/>
                </a:solidFill>
                <a:latin typeface="Houschka Alt Pro ExtraBold" panose="02000503030000020003" pitchFamily="50" charset="0"/>
              </a:rPr>
              <a:t>11</a:t>
            </a:r>
          </a:p>
        </p:txBody>
      </p:sp>
      <p:pic>
        <p:nvPicPr>
          <p:cNvPr id="6" name="Picture 5" descr="Dignity Alliance Massachusetts logo. It has three overlapping circles that are grey, turquoise and teal.">
            <a:extLst>
              <a:ext uri="{FF2B5EF4-FFF2-40B4-BE49-F238E27FC236}">
                <a16:creationId xmlns:a16="http://schemas.microsoft.com/office/drawing/2014/main" id="{2C9602E2-349B-4AD5-B4FC-E253D60C5E39}"/>
              </a:ext>
            </a:extLst>
          </p:cNvPr>
          <p:cNvPicPr>
            <a:picLocks noChangeAspect="1"/>
          </p:cNvPicPr>
          <p:nvPr/>
        </p:nvPicPr>
        <p:blipFill rotWithShape="1">
          <a:blip r:embed="rId2">
            <a:extLst>
              <a:ext uri="{28A0092B-C50C-407E-A947-70E740481C1C}">
                <a14:useLocalDpi xmlns:a14="http://schemas.microsoft.com/office/drawing/2010/main" val="0"/>
              </a:ext>
            </a:extLst>
          </a:blip>
          <a:srcRect r="55165" b="6817"/>
          <a:stretch/>
        </p:blipFill>
        <p:spPr>
          <a:xfrm>
            <a:off x="550860" y="633549"/>
            <a:ext cx="1263564" cy="1158628"/>
          </a:xfrm>
          <a:prstGeom prst="rect">
            <a:avLst/>
          </a:prstGeom>
        </p:spPr>
      </p:pic>
    </p:spTree>
    <p:extLst>
      <p:ext uri="{BB962C8B-B14F-4D97-AF65-F5344CB8AC3E}">
        <p14:creationId xmlns:p14="http://schemas.microsoft.com/office/powerpoint/2010/main" val="607960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12927</TotalTime>
  <Words>640</Words>
  <Application>Microsoft Office PowerPoint</Application>
  <PresentationFormat>Widescreen</PresentationFormat>
  <Paragraphs>72</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Calibri</vt:lpstr>
      <vt:lpstr>Calibri Light</vt:lpstr>
      <vt:lpstr>Houschka Alt Pro ExtraBold</vt:lpstr>
      <vt:lpstr>Roboto</vt:lpstr>
      <vt:lpstr>Office Theme</vt:lpstr>
      <vt:lpstr>DIGNITY UNITES US</vt:lpstr>
      <vt:lpstr>celebrate dignity!</vt:lpstr>
      <vt:lpstr>Table of Contents</vt:lpstr>
      <vt:lpstr>Dignity Alliance  Massachusetts</vt:lpstr>
      <vt:lpstr>Quote slide</vt:lpstr>
      <vt:lpstr>Quote Slide</vt:lpstr>
      <vt:lpstr>WHAT DOES DIGNITY LOOK LIKE?</vt:lpstr>
      <vt:lpstr>CELEBRATE GLOBAL  DIGNITY DAY!</vt:lpstr>
      <vt:lpstr>HOW TO CELEBRATE  WITH DIGNITY ALLIANCE</vt:lpstr>
      <vt:lpstr>INTERESTED  IN PROMOTING DIGNITY FOR OLDER ADULTS &amp; PEOPLE WITH DISABILTIES?</vt:lpstr>
      <vt:lpstr>UNITE WITH DIGNITY ALLIANCE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DIGNITY UNITES US</dc:title>
  <dc:subject>Global Dignity Day</dc:subject>
  <dc:creator>Anna Bligh;Samantha VanSchoick</dc:creator>
  <cp:lastModifiedBy>Samantha VanSchoick</cp:lastModifiedBy>
  <cp:revision>142</cp:revision>
  <dcterms:created xsi:type="dcterms:W3CDTF">2021-09-28T22:04:01Z</dcterms:created>
  <dcterms:modified xsi:type="dcterms:W3CDTF">2021-10-12T21:32:47Z</dcterms:modified>
</cp:coreProperties>
</file>