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6"/>
  </p:notesMasterIdLst>
  <p:sldIdLst>
    <p:sldId id="256" r:id="rId2"/>
    <p:sldId id="260" r:id="rId3"/>
    <p:sldId id="261" r:id="rId4"/>
    <p:sldId id="262" r:id="rId5"/>
    <p:sldId id="264" r:id="rId6"/>
    <p:sldId id="263" r:id="rId7"/>
    <p:sldId id="265" r:id="rId8"/>
    <p:sldId id="266" r:id="rId9"/>
    <p:sldId id="270" r:id="rId10"/>
    <p:sldId id="272" r:id="rId11"/>
    <p:sldId id="267" r:id="rId12"/>
    <p:sldId id="268" r:id="rId13"/>
    <p:sldId id="269"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CF0370-2806-407C-B77C-922F37D03DA7}" type="datetimeFigureOut">
              <a:rPr lang="en-US" smtClean="0"/>
              <a:t>9/22/2023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EB117A-8711-4061-91A7-FDF2F2C65647}" type="slidenum">
              <a:rPr lang="en-US" smtClean="0"/>
              <a:t>‹#›</a:t>
            </a:fld>
            <a:endParaRPr lang="en-US"/>
          </a:p>
        </p:txBody>
      </p:sp>
    </p:spTree>
    <p:extLst>
      <p:ext uri="{BB962C8B-B14F-4D97-AF65-F5344CB8AC3E}">
        <p14:creationId xmlns:p14="http://schemas.microsoft.com/office/powerpoint/2010/main" val="936257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6F3498-D0F6-490C-A372-AA32C7D5AB20}" type="datetime1">
              <a:rPr lang="en-US" smtClean="0"/>
              <a:t>9/22/2023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lgn="ctr">
              <a:defRPr/>
            </a:lvl1pPr>
          </a:lstStyle>
          <a:p>
            <a:fld id="{8AD49C6D-3661-454B-8EFF-6495B09C1E8B}" type="slidenum">
              <a:rPr lang="en-US" smtClean="0"/>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6" descr="P:\CPL\WORD\CPR\Templates\Color\color-horizontal-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 y="6300788"/>
            <a:ext cx="1778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baseline="0"/>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70ED46-48F2-4BC8-BE2D-84F217D080B5}" type="datetime1">
              <a:rPr lang="en-US" smtClean="0"/>
              <a:t>9/22/2023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lgn="ctr">
              <a:defRPr/>
            </a:lvl1pPr>
          </a:lstStyle>
          <a:p>
            <a:fld id="{8AD49C6D-3661-454B-8EFF-6495B09C1E8B}" type="slidenum">
              <a:rPr lang="en-US" smtClean="0"/>
              <a:pPr/>
              <a:t>‹#›</a:t>
            </a:fld>
            <a:endParaRPr lang="en-US"/>
          </a:p>
        </p:txBody>
      </p:sp>
      <p:sp>
        <p:nvSpPr>
          <p:cNvPr id="7" name="Line 4"/>
          <p:cNvSpPr>
            <a:spLocks noChangeShapeType="1"/>
          </p:cNvSpPr>
          <p:nvPr userDrawn="1"/>
        </p:nvSpPr>
        <p:spPr bwMode="auto">
          <a:xfrm>
            <a:off x="838200" y="1524000"/>
            <a:ext cx="7467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8" name="Picture 6" descr="P:\CPL\WORD\CPR\Templates\Color\color-horizontal-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 y="6300788"/>
            <a:ext cx="1778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9440EA-0047-43DA-9956-18B743313066}" type="datetime1">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49C6D-3661-454B-8EFF-6495B09C1E8B}"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B87912-A25A-426E-8EB7-F7AFA0677CE0}" type="datetime1">
              <a:rPr lang="en-US" smtClean="0"/>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49C6D-3661-454B-8EFF-6495B09C1E8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0A21F4-76EE-4C0B-B0A3-93C4F3845E68}" type="datetime1">
              <a:rPr lang="en-US" smtClean="0"/>
              <a:t>9/22/2023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D49C6D-3661-454B-8EFF-6495B09C1E8B}"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90629E-C271-40CD-BD71-1ADEBC946ECA}" type="datetime1">
              <a:rPr lang="en-US" smtClean="0"/>
              <a:t>9/22/2023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D49C6D-3661-454B-8EFF-6495B09C1E8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7EB3CA-8558-4CE8-8E04-E8F8F03F0E2A}" type="datetime1">
              <a:rPr lang="en-US" smtClean="0"/>
              <a:t>9/22/2023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D49C6D-3661-454B-8EFF-6495B09C1E8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0806B2-5F20-41CD-A90B-DF883D3B0F10}" type="datetime1">
              <a:rPr lang="en-US" smtClean="0"/>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49C6D-3661-454B-8EFF-6495B09C1E8B}"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49098F-01EB-44AA-8510-0424C528D094}" type="datetime1">
              <a:rPr lang="en-US" smtClean="0"/>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49C6D-3661-454B-8EFF-6495B09C1E8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545987-DED1-46CC-9E39-B1041E40A651}" type="datetime1">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49C6D-3661-454B-8EFF-6495B09C1E8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264CA5-83B0-41E6-AFA7-FA9EA25FBEFA}" type="datetime1">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49C6D-3661-454B-8EFF-6495B09C1E8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CA7E409C-8E72-4C56-AED7-0FAEFB587F7F}" type="datetime1">
              <a:rPr lang="en-US" smtClean="0"/>
              <a:t>9/22/2023</a:t>
            </a:fld>
            <a:endParaRPr lang="en-US"/>
          </a:p>
        </p:txBody>
      </p:sp>
      <p:sp>
        <p:nvSpPr>
          <p:cNvPr id="5" name="Footer Placeholder 4"/>
          <p:cNvSpPr>
            <a:spLocks noGrp="1"/>
          </p:cNvSpPr>
          <p:nvPr>
            <p:ph type="ftr" sz="quarter" idx="3"/>
          </p:nvPr>
        </p:nvSpPr>
        <p:spPr>
          <a:xfrm>
            <a:off x="152400" y="6477000"/>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8001000" y="6477000"/>
            <a:ext cx="1066800" cy="329184"/>
          </a:xfrm>
          <a:prstGeom prst="rect">
            <a:avLst/>
          </a:prstGeom>
        </p:spPr>
        <p:txBody>
          <a:bodyPr vert="horz" lIns="91440" tIns="45720" rIns="91440" bIns="45720" rtlCol="0" anchor="ctr"/>
          <a:lstStyle>
            <a:lvl1pPr algn="r">
              <a:defRPr sz="1400" b="1">
                <a:solidFill>
                  <a:schemeClr val="tx1"/>
                </a:solidFill>
              </a:defRPr>
            </a:lvl1pPr>
          </a:lstStyle>
          <a:p>
            <a:fld id="{8AD49C6D-3661-454B-8EFF-6495B09C1E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2536825"/>
          </a:xfrm>
        </p:spPr>
        <p:txBody>
          <a:bodyPr>
            <a:noAutofit/>
          </a:bodyPr>
          <a:lstStyle/>
          <a:p>
            <a:r>
              <a:rPr lang="en-US" sz="3200" b="1" dirty="0"/>
              <a:t>Using class actions to promote system change</a:t>
            </a:r>
            <a:br>
              <a:rPr lang="en-US" sz="3200" b="1" dirty="0"/>
            </a:br>
            <a:endParaRPr lang="en-US" sz="3200" b="1" dirty="0"/>
          </a:p>
        </p:txBody>
      </p:sp>
      <p:sp>
        <p:nvSpPr>
          <p:cNvPr id="3" name="Subtitle 2"/>
          <p:cNvSpPr>
            <a:spLocks noGrp="1"/>
          </p:cNvSpPr>
          <p:nvPr>
            <p:ph type="subTitle" idx="1"/>
          </p:nvPr>
        </p:nvSpPr>
        <p:spPr>
          <a:xfrm>
            <a:off x="1371600" y="3581400"/>
            <a:ext cx="6400800" cy="2514600"/>
          </a:xfrm>
        </p:spPr>
        <p:txBody>
          <a:bodyPr>
            <a:normAutofit/>
          </a:bodyPr>
          <a:lstStyle/>
          <a:p>
            <a:pPr algn="ctr"/>
            <a:r>
              <a:rPr lang="en-US" b="1" dirty="0"/>
              <a:t>Steven Schwartz</a:t>
            </a:r>
          </a:p>
          <a:p>
            <a:pPr algn="ctr"/>
            <a:r>
              <a:rPr lang="en-US" b="1" dirty="0"/>
              <a:t>Center for Public Representation</a:t>
            </a:r>
          </a:p>
          <a:p>
            <a:pPr algn="ctr"/>
            <a:r>
              <a:rPr lang="en-US" b="1" dirty="0"/>
              <a:t>September 22, 2023</a:t>
            </a:r>
          </a:p>
          <a:p>
            <a:pPr algn="ctr"/>
            <a:endParaRPr lang="en-US" b="1" dirty="0"/>
          </a:p>
          <a:p>
            <a:endParaRPr lang="en-US" dirty="0"/>
          </a:p>
        </p:txBody>
      </p:sp>
    </p:spTree>
    <p:extLst>
      <p:ext uri="{BB962C8B-B14F-4D97-AF65-F5344CB8AC3E}">
        <p14:creationId xmlns:p14="http://schemas.microsoft.com/office/powerpoint/2010/main" val="2293996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6267A-A522-530E-B1F7-961BEF201FCF}"/>
              </a:ext>
            </a:extLst>
          </p:cNvPr>
          <p:cNvSpPr>
            <a:spLocks noGrp="1"/>
          </p:cNvSpPr>
          <p:nvPr>
            <p:ph type="title"/>
          </p:nvPr>
        </p:nvSpPr>
        <p:spPr/>
        <p:txBody>
          <a:bodyPr>
            <a:normAutofit fontScale="90000"/>
          </a:bodyPr>
          <a:lstStyle/>
          <a:p>
            <a:r>
              <a:rPr lang="en-US" dirty="0"/>
              <a:t>The Options for </a:t>
            </a:r>
            <a:br>
              <a:rPr lang="en-US" dirty="0"/>
            </a:br>
            <a:r>
              <a:rPr lang="en-US" dirty="0"/>
              <a:t>System Reform Litigation</a:t>
            </a:r>
          </a:p>
        </p:txBody>
      </p:sp>
      <p:sp>
        <p:nvSpPr>
          <p:cNvPr id="3" name="Content Placeholder 2">
            <a:extLst>
              <a:ext uri="{FF2B5EF4-FFF2-40B4-BE49-F238E27FC236}">
                <a16:creationId xmlns:a16="http://schemas.microsoft.com/office/drawing/2014/main" id="{76F1807D-532E-9F81-0828-11C01F0697C0}"/>
              </a:ext>
            </a:extLst>
          </p:cNvPr>
          <p:cNvSpPr>
            <a:spLocks noGrp="1"/>
          </p:cNvSpPr>
          <p:nvPr>
            <p:ph idx="1"/>
          </p:nvPr>
        </p:nvSpPr>
        <p:spPr/>
        <p:txBody>
          <a:bodyPr/>
          <a:lstStyle/>
          <a:p>
            <a:r>
              <a:rPr lang="en-US" altLang="en-US" sz="2400" dirty="0"/>
              <a:t>Individual rights creating litigation:  right to refuse treatment: </a:t>
            </a:r>
            <a:r>
              <a:rPr lang="en-US" altLang="en-US" sz="2400" i="1" dirty="0"/>
              <a:t>Rogers v. </a:t>
            </a:r>
            <a:r>
              <a:rPr lang="en-US" altLang="en-US" sz="2400" i="1" dirty="0" err="1"/>
              <a:t>Okin</a:t>
            </a:r>
            <a:r>
              <a:rPr lang="en-US" altLang="en-US" sz="2400" i="1" dirty="0"/>
              <a:t> </a:t>
            </a:r>
          </a:p>
          <a:p>
            <a:r>
              <a:rPr lang="en-US" altLang="en-US" sz="2400" dirty="0"/>
              <a:t>Systemic class actions: expanded or modified service systems: </a:t>
            </a:r>
            <a:r>
              <a:rPr lang="en-US" altLang="en-US" sz="2400" i="1" dirty="0"/>
              <a:t>Rolland v. Romney</a:t>
            </a:r>
          </a:p>
          <a:p>
            <a:r>
              <a:rPr lang="en-US" altLang="en-US" sz="2400" dirty="0"/>
              <a:t>Damage cases: right to treatment: </a:t>
            </a:r>
            <a:r>
              <a:rPr lang="en-US" altLang="en-US" sz="2400" i="1" dirty="0"/>
              <a:t>Romeo v. Youngberg </a:t>
            </a:r>
          </a:p>
          <a:p>
            <a:r>
              <a:rPr lang="en-US" altLang="en-US" sz="2400" dirty="0"/>
              <a:t>Defensive litigation: right to be free from </a:t>
            </a:r>
            <a:r>
              <a:rPr lang="en-US" altLang="en-US" sz="2400" dirty="0" err="1"/>
              <a:t>aversives</a:t>
            </a:r>
            <a:r>
              <a:rPr lang="en-US" altLang="en-US" sz="2400" dirty="0"/>
              <a:t>: </a:t>
            </a:r>
            <a:r>
              <a:rPr lang="en-US" altLang="en-US" sz="2400" i="1" dirty="0"/>
              <a:t>JRC v. DDS</a:t>
            </a:r>
          </a:p>
          <a:p>
            <a:endParaRPr lang="en-US" dirty="0"/>
          </a:p>
        </p:txBody>
      </p:sp>
      <p:sp>
        <p:nvSpPr>
          <p:cNvPr id="4" name="Slide Number Placeholder 3">
            <a:extLst>
              <a:ext uri="{FF2B5EF4-FFF2-40B4-BE49-F238E27FC236}">
                <a16:creationId xmlns:a16="http://schemas.microsoft.com/office/drawing/2014/main" id="{A79BA32A-F92F-AE42-72F3-C86EB638A548}"/>
              </a:ext>
            </a:extLst>
          </p:cNvPr>
          <p:cNvSpPr>
            <a:spLocks noGrp="1"/>
          </p:cNvSpPr>
          <p:nvPr>
            <p:ph type="sldNum" sz="quarter" idx="12"/>
          </p:nvPr>
        </p:nvSpPr>
        <p:spPr/>
        <p:txBody>
          <a:bodyPr/>
          <a:lstStyle/>
          <a:p>
            <a:fld id="{8AD49C6D-3661-454B-8EFF-6495B09C1E8B}" type="slidenum">
              <a:rPr lang="en-US" smtClean="0"/>
              <a:pPr/>
              <a:t>2</a:t>
            </a:fld>
            <a:endParaRPr lang="en-US"/>
          </a:p>
        </p:txBody>
      </p:sp>
    </p:spTree>
    <p:extLst>
      <p:ext uri="{BB962C8B-B14F-4D97-AF65-F5344CB8AC3E}">
        <p14:creationId xmlns:p14="http://schemas.microsoft.com/office/powerpoint/2010/main" val="3385702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9F996-D1C6-BD0E-7879-855945F9F482}"/>
              </a:ext>
            </a:extLst>
          </p:cNvPr>
          <p:cNvSpPr>
            <a:spLocks noGrp="1"/>
          </p:cNvSpPr>
          <p:nvPr>
            <p:ph type="title"/>
          </p:nvPr>
        </p:nvSpPr>
        <p:spPr/>
        <p:txBody>
          <a:bodyPr>
            <a:normAutofit fontScale="90000"/>
          </a:bodyPr>
          <a:lstStyle/>
          <a:p>
            <a:r>
              <a:rPr lang="en-US" dirty="0"/>
              <a:t>The Elements of Successful System Reform Litigation</a:t>
            </a:r>
          </a:p>
        </p:txBody>
      </p:sp>
      <p:sp>
        <p:nvSpPr>
          <p:cNvPr id="3" name="Content Placeholder 2">
            <a:extLst>
              <a:ext uri="{FF2B5EF4-FFF2-40B4-BE49-F238E27FC236}">
                <a16:creationId xmlns:a16="http://schemas.microsoft.com/office/drawing/2014/main" id="{628F92B8-4924-B5DD-6F18-142B6E229D27}"/>
              </a:ext>
            </a:extLst>
          </p:cNvPr>
          <p:cNvSpPr>
            <a:spLocks noGrp="1"/>
          </p:cNvSpPr>
          <p:nvPr>
            <p:ph idx="1"/>
          </p:nvPr>
        </p:nvSpPr>
        <p:spPr/>
        <p:txBody>
          <a:bodyPr/>
          <a:lstStyle/>
          <a:p>
            <a:pPr>
              <a:lnSpc>
                <a:spcPct val="80000"/>
              </a:lnSpc>
            </a:pPr>
            <a:r>
              <a:rPr lang="en-US" altLang="en-US" sz="2400" dirty="0">
                <a:latin typeface="Arial" panose="020B0604020202020204" pitchFamily="34" charset="0"/>
                <a:cs typeface="Arial" panose="020B0604020202020204" pitchFamily="34" charset="0"/>
              </a:rPr>
              <a:t>Powerful stories of vulnerable persons</a:t>
            </a:r>
          </a:p>
          <a:p>
            <a:pPr>
              <a:lnSpc>
                <a:spcPct val="80000"/>
              </a:lnSpc>
            </a:pPr>
            <a:r>
              <a:rPr lang="en-US" altLang="en-US" sz="2400" dirty="0">
                <a:latin typeface="Arial" panose="020B0604020202020204" pitchFamily="34" charset="0"/>
                <a:cs typeface="Arial" panose="020B0604020202020204" pitchFamily="34" charset="0"/>
              </a:rPr>
              <a:t>Persuasive facts about suffering and harm</a:t>
            </a:r>
          </a:p>
          <a:p>
            <a:pPr>
              <a:lnSpc>
                <a:spcPct val="80000"/>
              </a:lnSpc>
            </a:pPr>
            <a:r>
              <a:rPr lang="en-US" altLang="en-US" sz="2400" dirty="0">
                <a:latin typeface="Arial" panose="020B0604020202020204" pitchFamily="34" charset="0"/>
                <a:cs typeface="Arial" panose="020B0604020202020204" pitchFamily="34" charset="0"/>
              </a:rPr>
              <a:t>Probable legal theories and claims</a:t>
            </a:r>
          </a:p>
          <a:p>
            <a:pPr>
              <a:lnSpc>
                <a:spcPct val="80000"/>
              </a:lnSpc>
            </a:pPr>
            <a:r>
              <a:rPr lang="en-US" altLang="en-US" sz="2400" dirty="0">
                <a:latin typeface="Arial" panose="020B0604020202020204" pitchFamily="34" charset="0"/>
                <a:cs typeface="Arial" panose="020B0604020202020204" pitchFamily="34" charset="0"/>
              </a:rPr>
              <a:t>Partnerships grounded in experience and courage</a:t>
            </a:r>
          </a:p>
          <a:p>
            <a:pPr lvl="1">
              <a:lnSpc>
                <a:spcPct val="80000"/>
              </a:lnSpc>
            </a:pPr>
            <a:r>
              <a:rPr lang="en-US" altLang="en-US" sz="2200" dirty="0">
                <a:latin typeface="Arial" panose="020B0604020202020204" pitchFamily="34" charset="0"/>
                <a:cs typeface="Arial" panose="020B0604020202020204" pitchFamily="34" charset="0"/>
              </a:rPr>
              <a:t>families </a:t>
            </a:r>
          </a:p>
          <a:p>
            <a:pPr lvl="1">
              <a:lnSpc>
                <a:spcPct val="80000"/>
              </a:lnSpc>
            </a:pPr>
            <a:r>
              <a:rPr lang="en-US" altLang="en-US" sz="2200" dirty="0">
                <a:latin typeface="Arial" panose="020B0604020202020204" pitchFamily="34" charset="0"/>
                <a:cs typeface="Arial" panose="020B0604020202020204" pitchFamily="34" charset="0"/>
              </a:rPr>
              <a:t>professionals</a:t>
            </a:r>
          </a:p>
          <a:p>
            <a:pPr lvl="1">
              <a:lnSpc>
                <a:spcPct val="80000"/>
              </a:lnSpc>
            </a:pPr>
            <a:r>
              <a:rPr lang="en-US" altLang="en-US" sz="2200" dirty="0">
                <a:latin typeface="Arial" panose="020B0604020202020204" pitchFamily="34" charset="0"/>
                <a:cs typeface="Arial" panose="020B0604020202020204" pitchFamily="34" charset="0"/>
              </a:rPr>
              <a:t>providers</a:t>
            </a:r>
          </a:p>
          <a:p>
            <a:pPr lvl="1">
              <a:lnSpc>
                <a:spcPct val="80000"/>
              </a:lnSpc>
            </a:pPr>
            <a:r>
              <a:rPr lang="en-US" altLang="en-US" sz="2200" dirty="0">
                <a:latin typeface="Arial" panose="020B0604020202020204" pitchFamily="34" charset="0"/>
                <a:cs typeface="Arial" panose="020B0604020202020204" pitchFamily="34" charset="0"/>
              </a:rPr>
              <a:t>experts</a:t>
            </a:r>
          </a:p>
          <a:p>
            <a:pPr>
              <a:lnSpc>
                <a:spcPct val="80000"/>
              </a:lnSpc>
            </a:pPr>
            <a:r>
              <a:rPr lang="en-US" altLang="en-US" sz="2400" dirty="0">
                <a:latin typeface="Arial" panose="020B0604020202020204" pitchFamily="34" charset="0"/>
                <a:cs typeface="Arial" panose="020B0604020202020204" pitchFamily="34" charset="0"/>
              </a:rPr>
              <a:t>Preparation, patience and persistence </a:t>
            </a:r>
          </a:p>
          <a:p>
            <a:endParaRPr lang="en-US" dirty="0"/>
          </a:p>
        </p:txBody>
      </p:sp>
      <p:sp>
        <p:nvSpPr>
          <p:cNvPr id="4" name="Slide Number Placeholder 3">
            <a:extLst>
              <a:ext uri="{FF2B5EF4-FFF2-40B4-BE49-F238E27FC236}">
                <a16:creationId xmlns:a16="http://schemas.microsoft.com/office/drawing/2014/main" id="{5B084990-97DF-9E67-EDAC-C26969B04168}"/>
              </a:ext>
            </a:extLst>
          </p:cNvPr>
          <p:cNvSpPr>
            <a:spLocks noGrp="1"/>
          </p:cNvSpPr>
          <p:nvPr>
            <p:ph type="sldNum" sz="quarter" idx="12"/>
          </p:nvPr>
        </p:nvSpPr>
        <p:spPr/>
        <p:txBody>
          <a:bodyPr/>
          <a:lstStyle/>
          <a:p>
            <a:fld id="{8AD49C6D-3661-454B-8EFF-6495B09C1E8B}" type="slidenum">
              <a:rPr lang="en-US" smtClean="0"/>
              <a:pPr/>
              <a:t>3</a:t>
            </a:fld>
            <a:endParaRPr lang="en-US"/>
          </a:p>
        </p:txBody>
      </p:sp>
    </p:spTree>
    <p:extLst>
      <p:ext uri="{BB962C8B-B14F-4D97-AF65-F5344CB8AC3E}">
        <p14:creationId xmlns:p14="http://schemas.microsoft.com/office/powerpoint/2010/main" val="2925121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6C49-8234-EE20-7D1F-3E418BEE005C}"/>
              </a:ext>
            </a:extLst>
          </p:cNvPr>
          <p:cNvSpPr>
            <a:spLocks noGrp="1"/>
          </p:cNvSpPr>
          <p:nvPr>
            <p:ph type="title"/>
          </p:nvPr>
        </p:nvSpPr>
        <p:spPr/>
        <p:txBody>
          <a:bodyPr/>
          <a:lstStyle/>
          <a:p>
            <a:r>
              <a:rPr lang="en-US" dirty="0"/>
              <a:t>The Limits of Systemic Litigation </a:t>
            </a:r>
          </a:p>
        </p:txBody>
      </p:sp>
      <p:sp>
        <p:nvSpPr>
          <p:cNvPr id="3" name="Content Placeholder 2">
            <a:extLst>
              <a:ext uri="{FF2B5EF4-FFF2-40B4-BE49-F238E27FC236}">
                <a16:creationId xmlns:a16="http://schemas.microsoft.com/office/drawing/2014/main" id="{451EC89B-7C29-6CE8-8024-8BF88D5BD41E}"/>
              </a:ext>
            </a:extLst>
          </p:cNvPr>
          <p:cNvSpPr>
            <a:spLocks noGrp="1"/>
          </p:cNvSpPr>
          <p:nvPr>
            <p:ph idx="1"/>
          </p:nvPr>
        </p:nvSpPr>
        <p:spPr/>
        <p:txBody>
          <a:bodyPr/>
          <a:lstStyle/>
          <a:p>
            <a:r>
              <a:rPr lang="en-US" altLang="en-US" sz="2400" dirty="0">
                <a:latin typeface="Arial" panose="020B0604020202020204" pitchFamily="34" charset="0"/>
                <a:cs typeface="Arial" panose="020B0604020202020204" pitchFamily="34" charset="0"/>
              </a:rPr>
              <a:t>The limits of rights</a:t>
            </a:r>
          </a:p>
          <a:p>
            <a:pPr lvl="1"/>
            <a:r>
              <a:rPr lang="en-US" altLang="en-US" sz="2400" dirty="0">
                <a:latin typeface="Arial" panose="020B0604020202020204" pitchFamily="34" charset="0"/>
                <a:cs typeface="Arial" panose="020B0604020202020204" pitchFamily="34" charset="0"/>
              </a:rPr>
              <a:t>Constitution only applies to government actors </a:t>
            </a:r>
          </a:p>
          <a:p>
            <a:r>
              <a:rPr lang="en-US" altLang="en-US" sz="2400" dirty="0">
                <a:latin typeface="Arial" panose="020B0604020202020204" pitchFamily="34" charset="0"/>
                <a:cs typeface="Arial" panose="020B0604020202020204" pitchFamily="34" charset="0"/>
              </a:rPr>
              <a:t>The limits of the beneficiaries of the rights</a:t>
            </a:r>
          </a:p>
          <a:p>
            <a:pPr lvl="1"/>
            <a:r>
              <a:rPr lang="en-US" altLang="en-US" sz="2400" dirty="0">
                <a:latin typeface="Arial" panose="020B0604020202020204" pitchFamily="34" charset="0"/>
                <a:cs typeface="Arial" panose="020B0604020202020204" pitchFamily="34" charset="0"/>
              </a:rPr>
              <a:t>EPSDT only applies to Medicaid eligible children</a:t>
            </a:r>
          </a:p>
          <a:p>
            <a:r>
              <a:rPr lang="en-US" altLang="en-US" sz="2400" dirty="0">
                <a:latin typeface="Arial" panose="020B0604020202020204" pitchFamily="34" charset="0"/>
                <a:cs typeface="Arial" panose="020B0604020202020204" pitchFamily="34" charset="0"/>
              </a:rPr>
              <a:t>The limits of the courts and judges</a:t>
            </a:r>
          </a:p>
          <a:p>
            <a:pPr lvl="1"/>
            <a:r>
              <a:rPr lang="en-US" altLang="en-US" sz="2400" dirty="0">
                <a:latin typeface="Arial" panose="020B0604020202020204" pitchFamily="34" charset="0"/>
                <a:cs typeface="Arial" panose="020B0604020202020204" pitchFamily="34" charset="0"/>
              </a:rPr>
              <a:t>Anti-democratic branch and principles of federalism</a:t>
            </a:r>
          </a:p>
          <a:p>
            <a:pPr lvl="1"/>
            <a:r>
              <a:rPr lang="en-US" altLang="en-US" sz="2400" dirty="0">
                <a:latin typeface="Arial" panose="020B0604020202020204" pitchFamily="34" charset="0"/>
                <a:cs typeface="Arial" panose="020B0604020202020204" pitchFamily="34" charset="0"/>
              </a:rPr>
              <a:t>Cases end, court oversight terminates</a:t>
            </a:r>
          </a:p>
          <a:p>
            <a:r>
              <a:rPr lang="en-US" altLang="en-US" sz="2400" dirty="0">
                <a:latin typeface="Arial" panose="020B0604020202020204" pitchFamily="34" charset="0"/>
                <a:cs typeface="Arial" panose="020B0604020202020204" pitchFamily="34" charset="0"/>
              </a:rPr>
              <a:t>The limits of the systemic remedies</a:t>
            </a:r>
          </a:p>
          <a:p>
            <a:endParaRPr lang="en-US" dirty="0"/>
          </a:p>
        </p:txBody>
      </p:sp>
      <p:sp>
        <p:nvSpPr>
          <p:cNvPr id="4" name="Slide Number Placeholder 3">
            <a:extLst>
              <a:ext uri="{FF2B5EF4-FFF2-40B4-BE49-F238E27FC236}">
                <a16:creationId xmlns:a16="http://schemas.microsoft.com/office/drawing/2014/main" id="{075CC71B-5985-CD46-7386-F01A1C2CFB1D}"/>
              </a:ext>
            </a:extLst>
          </p:cNvPr>
          <p:cNvSpPr>
            <a:spLocks noGrp="1"/>
          </p:cNvSpPr>
          <p:nvPr>
            <p:ph type="sldNum" sz="quarter" idx="12"/>
          </p:nvPr>
        </p:nvSpPr>
        <p:spPr/>
        <p:txBody>
          <a:bodyPr/>
          <a:lstStyle/>
          <a:p>
            <a:fld id="{8AD49C6D-3661-454B-8EFF-6495B09C1E8B}" type="slidenum">
              <a:rPr lang="en-US" smtClean="0"/>
              <a:pPr/>
              <a:t>4</a:t>
            </a:fld>
            <a:endParaRPr lang="en-US"/>
          </a:p>
        </p:txBody>
      </p:sp>
    </p:spTree>
    <p:extLst>
      <p:ext uri="{BB962C8B-B14F-4D97-AF65-F5344CB8AC3E}">
        <p14:creationId xmlns:p14="http://schemas.microsoft.com/office/powerpoint/2010/main" val="234716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95961-49D8-59F2-8963-77EFE4E51512}"/>
              </a:ext>
            </a:extLst>
          </p:cNvPr>
          <p:cNvSpPr>
            <a:spLocks noGrp="1"/>
          </p:cNvSpPr>
          <p:nvPr>
            <p:ph type="title"/>
          </p:nvPr>
        </p:nvSpPr>
        <p:spPr/>
        <p:txBody>
          <a:bodyPr/>
          <a:lstStyle/>
          <a:p>
            <a:r>
              <a:rPr lang="en-US" dirty="0"/>
              <a:t>What Is a Class Action</a:t>
            </a:r>
          </a:p>
        </p:txBody>
      </p:sp>
      <p:sp>
        <p:nvSpPr>
          <p:cNvPr id="3" name="Content Placeholder 2">
            <a:extLst>
              <a:ext uri="{FF2B5EF4-FFF2-40B4-BE49-F238E27FC236}">
                <a16:creationId xmlns:a16="http://schemas.microsoft.com/office/drawing/2014/main" id="{332CF9A5-DC74-C556-B948-75D4DBF11D55}"/>
              </a:ext>
            </a:extLst>
          </p:cNvPr>
          <p:cNvSpPr>
            <a:spLocks noGrp="1"/>
          </p:cNvSpPr>
          <p:nvPr>
            <p:ph idx="1"/>
          </p:nvPr>
        </p:nvSpPr>
        <p:spPr/>
        <p:txBody>
          <a:bodyPr/>
          <a:lstStyle/>
          <a:p>
            <a:r>
              <a:rPr lang="en-US" dirty="0"/>
              <a:t>Most lawsuits are brought by individuals or organizations (the plaintiffs) seeking relief for themselves</a:t>
            </a:r>
          </a:p>
          <a:p>
            <a:r>
              <a:rPr lang="en-US" dirty="0"/>
              <a:t>Class action lawsuits are cases brought by individuals (named plaintiffs) seeking relief for all similarly-situated people (the class)</a:t>
            </a:r>
          </a:p>
          <a:p>
            <a:r>
              <a:rPr lang="en-US" dirty="0"/>
              <a:t>The exact composition of the class is called the class definition</a:t>
            </a:r>
          </a:p>
          <a:p>
            <a:r>
              <a:rPr lang="en-US" dirty="0"/>
              <a:t>If the plaintiffs prevail, the relief or remedy they obtain benefits the entire class – all people included in the class definition</a:t>
            </a:r>
          </a:p>
          <a:p>
            <a:r>
              <a:rPr lang="en-US" dirty="0"/>
              <a:t>The relief can be money (mass torts) or systemic injunctions (create community services)</a:t>
            </a:r>
          </a:p>
        </p:txBody>
      </p:sp>
      <p:sp>
        <p:nvSpPr>
          <p:cNvPr id="4" name="Slide Number Placeholder 3">
            <a:extLst>
              <a:ext uri="{FF2B5EF4-FFF2-40B4-BE49-F238E27FC236}">
                <a16:creationId xmlns:a16="http://schemas.microsoft.com/office/drawing/2014/main" id="{7CBD9FE6-2E8E-F05C-480F-C785E2AEF8DC}"/>
              </a:ext>
            </a:extLst>
          </p:cNvPr>
          <p:cNvSpPr>
            <a:spLocks noGrp="1"/>
          </p:cNvSpPr>
          <p:nvPr>
            <p:ph type="sldNum" sz="quarter" idx="12"/>
          </p:nvPr>
        </p:nvSpPr>
        <p:spPr/>
        <p:txBody>
          <a:bodyPr/>
          <a:lstStyle/>
          <a:p>
            <a:fld id="{8AD49C6D-3661-454B-8EFF-6495B09C1E8B}" type="slidenum">
              <a:rPr lang="en-US" smtClean="0"/>
              <a:pPr/>
              <a:t>5</a:t>
            </a:fld>
            <a:endParaRPr lang="en-US"/>
          </a:p>
        </p:txBody>
      </p:sp>
    </p:spTree>
    <p:extLst>
      <p:ext uri="{BB962C8B-B14F-4D97-AF65-F5344CB8AC3E}">
        <p14:creationId xmlns:p14="http://schemas.microsoft.com/office/powerpoint/2010/main" val="1278261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0ADCB-D312-1A91-D635-E499B34B3575}"/>
              </a:ext>
            </a:extLst>
          </p:cNvPr>
          <p:cNvSpPr>
            <a:spLocks noGrp="1"/>
          </p:cNvSpPr>
          <p:nvPr>
            <p:ph type="title"/>
          </p:nvPr>
        </p:nvSpPr>
        <p:spPr/>
        <p:txBody>
          <a:bodyPr>
            <a:normAutofit fontScale="90000"/>
          </a:bodyPr>
          <a:lstStyle/>
          <a:p>
            <a:r>
              <a:rPr lang="en-US" dirty="0"/>
              <a:t>The Requirements for a Class Action</a:t>
            </a:r>
          </a:p>
        </p:txBody>
      </p:sp>
      <p:sp>
        <p:nvSpPr>
          <p:cNvPr id="3" name="Content Placeholder 2">
            <a:extLst>
              <a:ext uri="{FF2B5EF4-FFF2-40B4-BE49-F238E27FC236}">
                <a16:creationId xmlns:a16="http://schemas.microsoft.com/office/drawing/2014/main" id="{83077355-C177-28E9-BE7C-31ECD3B06C9F}"/>
              </a:ext>
            </a:extLst>
          </p:cNvPr>
          <p:cNvSpPr>
            <a:spLocks noGrp="1"/>
          </p:cNvSpPr>
          <p:nvPr>
            <p:ph idx="1"/>
          </p:nvPr>
        </p:nvSpPr>
        <p:spPr/>
        <p:txBody>
          <a:bodyPr>
            <a:normAutofit/>
          </a:bodyPr>
          <a:lstStyle/>
          <a:p>
            <a:r>
              <a:rPr lang="en-US" dirty="0"/>
              <a:t>The legal requirements under federal and state rules were generally easy to satisfy until a sweeping Supreme Court decision in 2009 (Wal-Mart v. Dukes) </a:t>
            </a:r>
          </a:p>
          <a:p>
            <a:r>
              <a:rPr lang="en-US" dirty="0"/>
              <a:t>Since then, courts have closely scrutinized requests to certify a class</a:t>
            </a:r>
          </a:p>
          <a:p>
            <a:r>
              <a:rPr lang="en-US" dirty="0"/>
              <a:t>Court must decide if each requirement is met before “certifying” the case as a class action</a:t>
            </a:r>
          </a:p>
          <a:p>
            <a:pPr lvl="1"/>
            <a:r>
              <a:rPr lang="en-US" dirty="0"/>
              <a:t>Numerosity</a:t>
            </a:r>
          </a:p>
          <a:p>
            <a:pPr lvl="1"/>
            <a:r>
              <a:rPr lang="en-US" dirty="0"/>
              <a:t>Commonality</a:t>
            </a:r>
          </a:p>
          <a:p>
            <a:pPr lvl="1"/>
            <a:r>
              <a:rPr lang="en-US" dirty="0"/>
              <a:t>Typicality </a:t>
            </a:r>
          </a:p>
          <a:p>
            <a:pPr lvl="1"/>
            <a:r>
              <a:rPr lang="en-US" dirty="0"/>
              <a:t>Adequacy of representation</a:t>
            </a:r>
          </a:p>
          <a:p>
            <a:pPr lvl="1"/>
            <a:r>
              <a:rPr lang="en-US" dirty="0"/>
              <a:t>One form of relief affects everyone in the class</a:t>
            </a:r>
          </a:p>
          <a:p>
            <a:pPr marL="0" indent="0">
              <a:buNone/>
            </a:pPr>
            <a:endParaRPr lang="en-US" dirty="0"/>
          </a:p>
        </p:txBody>
      </p:sp>
      <p:sp>
        <p:nvSpPr>
          <p:cNvPr id="4" name="Slide Number Placeholder 3">
            <a:extLst>
              <a:ext uri="{FF2B5EF4-FFF2-40B4-BE49-F238E27FC236}">
                <a16:creationId xmlns:a16="http://schemas.microsoft.com/office/drawing/2014/main" id="{F9ABA2EE-85AC-3EB5-2288-916A132720FA}"/>
              </a:ext>
            </a:extLst>
          </p:cNvPr>
          <p:cNvSpPr>
            <a:spLocks noGrp="1"/>
          </p:cNvSpPr>
          <p:nvPr>
            <p:ph type="sldNum" sz="quarter" idx="12"/>
          </p:nvPr>
        </p:nvSpPr>
        <p:spPr/>
        <p:txBody>
          <a:bodyPr/>
          <a:lstStyle/>
          <a:p>
            <a:fld id="{8AD49C6D-3661-454B-8EFF-6495B09C1E8B}" type="slidenum">
              <a:rPr lang="en-US" smtClean="0"/>
              <a:pPr/>
              <a:t>6</a:t>
            </a:fld>
            <a:endParaRPr lang="en-US"/>
          </a:p>
        </p:txBody>
      </p:sp>
    </p:spTree>
    <p:extLst>
      <p:ext uri="{BB962C8B-B14F-4D97-AF65-F5344CB8AC3E}">
        <p14:creationId xmlns:p14="http://schemas.microsoft.com/office/powerpoint/2010/main" val="2810252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00C5F-2153-9EE4-1E98-517D4DA97B51}"/>
              </a:ext>
            </a:extLst>
          </p:cNvPr>
          <p:cNvSpPr>
            <a:spLocks noGrp="1"/>
          </p:cNvSpPr>
          <p:nvPr>
            <p:ph type="title"/>
          </p:nvPr>
        </p:nvSpPr>
        <p:spPr/>
        <p:txBody>
          <a:bodyPr/>
          <a:lstStyle/>
          <a:p>
            <a:r>
              <a:rPr lang="en-US" dirty="0"/>
              <a:t>The Benefits of Class Actions</a:t>
            </a:r>
          </a:p>
        </p:txBody>
      </p:sp>
      <p:sp>
        <p:nvSpPr>
          <p:cNvPr id="3" name="Content Placeholder 2">
            <a:extLst>
              <a:ext uri="{FF2B5EF4-FFF2-40B4-BE49-F238E27FC236}">
                <a16:creationId xmlns:a16="http://schemas.microsoft.com/office/drawing/2014/main" id="{33ED412B-F1DB-BA20-48B7-E8461523BF0B}"/>
              </a:ext>
            </a:extLst>
          </p:cNvPr>
          <p:cNvSpPr>
            <a:spLocks noGrp="1"/>
          </p:cNvSpPr>
          <p:nvPr>
            <p:ph idx="1"/>
          </p:nvPr>
        </p:nvSpPr>
        <p:spPr/>
        <p:txBody>
          <a:bodyPr>
            <a:normAutofit/>
          </a:bodyPr>
          <a:lstStyle/>
          <a:p>
            <a:pPr>
              <a:lnSpc>
                <a:spcPct val="80000"/>
              </a:lnSpc>
            </a:pPr>
            <a:r>
              <a:rPr lang="en-US" altLang="en-US" sz="2400" dirty="0">
                <a:latin typeface="Arial" panose="020B0604020202020204" pitchFamily="34" charset="0"/>
                <a:cs typeface="Arial" panose="020B0604020202020204" pitchFamily="34" charset="0"/>
              </a:rPr>
              <a:t>The stories of </a:t>
            </a:r>
            <a:r>
              <a:rPr lang="en-US" altLang="en-US" dirty="0">
                <a:latin typeface="Arial" panose="020B0604020202020204" pitchFamily="34" charset="0"/>
                <a:cs typeface="Arial" panose="020B0604020202020204" pitchFamily="34" charset="0"/>
              </a:rPr>
              <a:t>the named</a:t>
            </a:r>
            <a:r>
              <a:rPr lang="en-US" altLang="en-US" sz="2400" dirty="0">
                <a:latin typeface="Arial" panose="020B0604020202020204" pitchFamily="34" charset="0"/>
                <a:cs typeface="Arial" panose="020B0604020202020204" pitchFamily="34" charset="0"/>
              </a:rPr>
              <a:t> plaintiffs can be used to tell the larger story of all similarly-situated people</a:t>
            </a:r>
          </a:p>
          <a:p>
            <a:pPr>
              <a:lnSpc>
                <a:spcPct val="80000"/>
              </a:lnSpc>
            </a:pPr>
            <a:r>
              <a:rPr lang="en-US" altLang="en-US" dirty="0">
                <a:latin typeface="Arial" panose="020B0604020202020204" pitchFamily="34" charset="0"/>
                <a:cs typeface="Arial" panose="020B0604020202020204" pitchFamily="34" charset="0"/>
              </a:rPr>
              <a:t>The fo</a:t>
            </a:r>
            <a:r>
              <a:rPr lang="en-US" altLang="en-US" sz="2400" dirty="0">
                <a:latin typeface="Arial" panose="020B0604020202020204" pitchFamily="34" charset="0"/>
                <a:cs typeface="Arial" panose="020B0604020202020204" pitchFamily="34" charset="0"/>
              </a:rPr>
              <a:t>cus is on systemic practices and deficiencies that impact all people in the class </a:t>
            </a:r>
          </a:p>
          <a:p>
            <a:pPr>
              <a:lnSpc>
                <a:spcPct val="80000"/>
              </a:lnSpc>
            </a:pPr>
            <a:r>
              <a:rPr lang="en-US" altLang="en-US" sz="2400" dirty="0">
                <a:latin typeface="Arial" panose="020B0604020202020204" pitchFamily="34" charset="0"/>
                <a:cs typeface="Arial" panose="020B0604020202020204" pitchFamily="34" charset="0"/>
              </a:rPr>
              <a:t>The result can be systemic reforms in practices, services, and settings</a:t>
            </a:r>
          </a:p>
          <a:p>
            <a:pPr>
              <a:lnSpc>
                <a:spcPct val="80000"/>
              </a:lnSpc>
            </a:pPr>
            <a:r>
              <a:rPr lang="en-US" altLang="en-US" sz="2400" dirty="0">
                <a:latin typeface="Arial" panose="020B0604020202020204" pitchFamily="34" charset="0"/>
                <a:cs typeface="Arial" panose="020B0604020202020204" pitchFamily="34" charset="0"/>
              </a:rPr>
              <a:t>The defendants cannot moot or settle case without modifying practices for all similarly-situated persons</a:t>
            </a:r>
          </a:p>
          <a:p>
            <a:pPr>
              <a:lnSpc>
                <a:spcPct val="80000"/>
              </a:lnSpc>
            </a:pPr>
            <a:r>
              <a:rPr lang="en-US" altLang="en-US" sz="2400" dirty="0">
                <a:latin typeface="Arial" panose="020B0604020202020204" pitchFamily="34" charset="0"/>
                <a:cs typeface="Arial" panose="020B0604020202020204" pitchFamily="34" charset="0"/>
              </a:rPr>
              <a:t>Provides the foundation for monitoring the implementation of systemic reform, including access to information on impact of relief</a:t>
            </a:r>
          </a:p>
          <a:p>
            <a:pPr>
              <a:lnSpc>
                <a:spcPct val="80000"/>
              </a:lnSpc>
              <a:buFont typeface="Wingdings" pitchFamily="2" charset="2"/>
              <a:buNone/>
            </a:pPr>
            <a:r>
              <a:rPr lang="en-US" altLang="en-US" sz="2400" dirty="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buFont typeface="Wingdings" pitchFamily="2" charset="2"/>
              <a:buNone/>
            </a:pPr>
            <a:r>
              <a:rPr lang="en-US" altLang="en-US" sz="2400" dirty="0">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DD898C20-C9BF-0EE4-35E0-5215A21557AD}"/>
              </a:ext>
            </a:extLst>
          </p:cNvPr>
          <p:cNvSpPr>
            <a:spLocks noGrp="1"/>
          </p:cNvSpPr>
          <p:nvPr>
            <p:ph type="sldNum" sz="quarter" idx="12"/>
          </p:nvPr>
        </p:nvSpPr>
        <p:spPr/>
        <p:txBody>
          <a:bodyPr/>
          <a:lstStyle/>
          <a:p>
            <a:fld id="{8AD49C6D-3661-454B-8EFF-6495B09C1E8B}" type="slidenum">
              <a:rPr lang="en-US" smtClean="0"/>
              <a:pPr/>
              <a:t>7</a:t>
            </a:fld>
            <a:endParaRPr lang="en-US"/>
          </a:p>
        </p:txBody>
      </p:sp>
    </p:spTree>
    <p:extLst>
      <p:ext uri="{BB962C8B-B14F-4D97-AF65-F5344CB8AC3E}">
        <p14:creationId xmlns:p14="http://schemas.microsoft.com/office/powerpoint/2010/main" val="383110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DD575-5E3F-FEB6-65AB-714C07DAA233}"/>
              </a:ext>
            </a:extLst>
          </p:cNvPr>
          <p:cNvSpPr>
            <a:spLocks noGrp="1"/>
          </p:cNvSpPr>
          <p:nvPr>
            <p:ph type="title"/>
          </p:nvPr>
        </p:nvSpPr>
        <p:spPr/>
        <p:txBody>
          <a:bodyPr/>
          <a:lstStyle/>
          <a:p>
            <a:r>
              <a:rPr lang="en-US" dirty="0"/>
              <a:t>The Challenges of Class Actions</a:t>
            </a:r>
          </a:p>
        </p:txBody>
      </p:sp>
      <p:sp>
        <p:nvSpPr>
          <p:cNvPr id="3" name="Content Placeholder 2">
            <a:extLst>
              <a:ext uri="{FF2B5EF4-FFF2-40B4-BE49-F238E27FC236}">
                <a16:creationId xmlns:a16="http://schemas.microsoft.com/office/drawing/2014/main" id="{F6943EF1-B192-7ACB-9C6E-4FD24856D7E4}"/>
              </a:ext>
            </a:extLst>
          </p:cNvPr>
          <p:cNvSpPr>
            <a:spLocks noGrp="1"/>
          </p:cNvSpPr>
          <p:nvPr>
            <p:ph idx="1"/>
          </p:nvPr>
        </p:nvSpPr>
        <p:spPr/>
        <p:txBody>
          <a:bodyPr/>
          <a:lstStyle/>
          <a:p>
            <a:pPr>
              <a:lnSpc>
                <a:spcPct val="90000"/>
              </a:lnSpc>
            </a:pPr>
            <a:r>
              <a:rPr lang="en-US" altLang="en-US" sz="2800" dirty="0">
                <a:latin typeface="Arial" panose="020B0604020202020204" pitchFamily="34" charset="0"/>
                <a:cs typeface="Arial" panose="020B0604020202020204" pitchFamily="34" charset="0"/>
              </a:rPr>
              <a:t>Obtaining class certification	</a:t>
            </a:r>
          </a:p>
          <a:p>
            <a:pPr>
              <a:lnSpc>
                <a:spcPct val="90000"/>
              </a:lnSpc>
            </a:pPr>
            <a:r>
              <a:rPr lang="en-US" altLang="en-US" sz="2800" dirty="0">
                <a:latin typeface="Arial" panose="020B0604020202020204" pitchFamily="34" charset="0"/>
                <a:cs typeface="Arial" panose="020B0604020202020204" pitchFamily="34" charset="0"/>
              </a:rPr>
              <a:t>The factual complexity and problems of proof of systemic impact</a:t>
            </a:r>
          </a:p>
          <a:p>
            <a:pPr>
              <a:lnSpc>
                <a:spcPct val="90000"/>
              </a:lnSpc>
            </a:pPr>
            <a:r>
              <a:rPr lang="en-US" altLang="en-US" sz="2800" dirty="0">
                <a:latin typeface="Arial" panose="020B0604020202020204" pitchFamily="34" charset="0"/>
                <a:cs typeface="Arial" panose="020B0604020202020204" pitchFamily="34" charset="0"/>
              </a:rPr>
              <a:t>Experts and cost</a:t>
            </a:r>
          </a:p>
          <a:p>
            <a:pPr>
              <a:lnSpc>
                <a:spcPct val="90000"/>
              </a:lnSpc>
            </a:pPr>
            <a:r>
              <a:rPr lang="en-US" altLang="en-US" sz="2800" dirty="0">
                <a:latin typeface="Arial" panose="020B0604020202020204" pitchFamily="34" charset="0"/>
                <a:cs typeface="Arial" panose="020B0604020202020204" pitchFamily="34" charset="0"/>
              </a:rPr>
              <a:t>Ethical and communication 	challenges with large class of persons with severe disabilities	</a:t>
            </a:r>
          </a:p>
          <a:p>
            <a:endParaRPr lang="en-US" dirty="0"/>
          </a:p>
        </p:txBody>
      </p:sp>
      <p:sp>
        <p:nvSpPr>
          <p:cNvPr id="4" name="Slide Number Placeholder 3">
            <a:extLst>
              <a:ext uri="{FF2B5EF4-FFF2-40B4-BE49-F238E27FC236}">
                <a16:creationId xmlns:a16="http://schemas.microsoft.com/office/drawing/2014/main" id="{6B1133D7-0B9B-AB74-E2C3-3FC024897CCD}"/>
              </a:ext>
            </a:extLst>
          </p:cNvPr>
          <p:cNvSpPr>
            <a:spLocks noGrp="1"/>
          </p:cNvSpPr>
          <p:nvPr>
            <p:ph type="sldNum" sz="quarter" idx="12"/>
          </p:nvPr>
        </p:nvSpPr>
        <p:spPr/>
        <p:txBody>
          <a:bodyPr/>
          <a:lstStyle/>
          <a:p>
            <a:fld id="{8AD49C6D-3661-454B-8EFF-6495B09C1E8B}" type="slidenum">
              <a:rPr lang="en-US" smtClean="0"/>
              <a:pPr/>
              <a:t>8</a:t>
            </a:fld>
            <a:endParaRPr lang="en-US"/>
          </a:p>
        </p:txBody>
      </p:sp>
    </p:spTree>
    <p:extLst>
      <p:ext uri="{BB962C8B-B14F-4D97-AF65-F5344CB8AC3E}">
        <p14:creationId xmlns:p14="http://schemas.microsoft.com/office/powerpoint/2010/main" val="3903326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F16DA-A57C-6B83-51EC-4ED426E855D4}"/>
              </a:ext>
            </a:extLst>
          </p:cNvPr>
          <p:cNvSpPr>
            <a:spLocks noGrp="1"/>
          </p:cNvSpPr>
          <p:nvPr>
            <p:ph type="title"/>
          </p:nvPr>
        </p:nvSpPr>
        <p:spPr/>
        <p:txBody>
          <a:bodyPr>
            <a:normAutofit/>
          </a:bodyPr>
          <a:lstStyle/>
          <a:p>
            <a:r>
              <a:rPr lang="en-US" dirty="0"/>
              <a:t>Nursing Facility Class Definitions</a:t>
            </a:r>
          </a:p>
        </p:txBody>
      </p:sp>
      <p:sp>
        <p:nvSpPr>
          <p:cNvPr id="3" name="Content Placeholder 2">
            <a:extLst>
              <a:ext uri="{FF2B5EF4-FFF2-40B4-BE49-F238E27FC236}">
                <a16:creationId xmlns:a16="http://schemas.microsoft.com/office/drawing/2014/main" id="{3181C904-3C44-2532-92A1-FC704622DBF2}"/>
              </a:ext>
            </a:extLst>
          </p:cNvPr>
          <p:cNvSpPr>
            <a:spLocks noGrp="1"/>
          </p:cNvSpPr>
          <p:nvPr>
            <p:ph idx="1"/>
          </p:nvPr>
        </p:nvSpPr>
        <p:spPr/>
        <p:txBody>
          <a:bodyPr>
            <a:normAutofit/>
          </a:bodyPr>
          <a:lstStyle/>
          <a:p>
            <a:r>
              <a:rPr lang="en-US" dirty="0"/>
              <a:t>Options:</a:t>
            </a:r>
          </a:p>
          <a:p>
            <a:pPr lvl="1"/>
            <a:r>
              <a:rPr lang="en-US" dirty="0"/>
              <a:t>All persons in nursing facilities</a:t>
            </a:r>
          </a:p>
          <a:p>
            <a:pPr lvl="1"/>
            <a:r>
              <a:rPr lang="en-US" dirty="0"/>
              <a:t>All persons in or referred to nursing facilities who should be screened pursuant to PASRR</a:t>
            </a:r>
          </a:p>
          <a:p>
            <a:pPr lvl="1"/>
            <a:r>
              <a:rPr lang="en-US" dirty="0"/>
              <a:t>All persons in or at serious risk of being admitted to nursing facilities</a:t>
            </a:r>
          </a:p>
          <a:p>
            <a:r>
              <a:rPr lang="en-US" dirty="0"/>
              <a:t>Classes have been certified under options 1 or 2</a:t>
            </a:r>
          </a:p>
          <a:p>
            <a:pPr lvl="1"/>
            <a:r>
              <a:rPr lang="en-US" dirty="0"/>
              <a:t>Rolland v. </a:t>
            </a:r>
            <a:r>
              <a:rPr lang="en-US" dirty="0" err="1"/>
              <a:t>Cellucci</a:t>
            </a:r>
            <a:r>
              <a:rPr lang="en-US" dirty="0"/>
              <a:t>, 1999 WL 34815562 (D. Mass. Feb. 2, 1999)</a:t>
            </a:r>
          </a:p>
          <a:p>
            <a:pPr lvl="1"/>
            <a:r>
              <a:rPr lang="en-US" dirty="0"/>
              <a:t>Steward v. </a:t>
            </a:r>
            <a:r>
              <a:rPr lang="en-US" dirty="0" err="1"/>
              <a:t>Janek</a:t>
            </a:r>
            <a:r>
              <a:rPr lang="en-US" dirty="0"/>
              <a:t>, 315 F.R.D. 472 (W.D. Tex. 2016)</a:t>
            </a:r>
          </a:p>
          <a:p>
            <a:pPr lvl="1"/>
            <a:r>
              <a:rPr lang="en-US" dirty="0"/>
              <a:t>Hutchinson v. Patrick</a:t>
            </a:r>
          </a:p>
          <a:p>
            <a:r>
              <a:rPr lang="en-US" dirty="0"/>
              <a:t>The third option is speculative, difficult to ascertain, and potentially very large</a:t>
            </a:r>
          </a:p>
          <a:p>
            <a:endParaRPr lang="en-US" dirty="0"/>
          </a:p>
        </p:txBody>
      </p:sp>
      <p:sp>
        <p:nvSpPr>
          <p:cNvPr id="4" name="Slide Number Placeholder 3">
            <a:extLst>
              <a:ext uri="{FF2B5EF4-FFF2-40B4-BE49-F238E27FC236}">
                <a16:creationId xmlns:a16="http://schemas.microsoft.com/office/drawing/2014/main" id="{D604F46D-0D8A-4A3A-69F6-D09DCDCA25CB}"/>
              </a:ext>
            </a:extLst>
          </p:cNvPr>
          <p:cNvSpPr>
            <a:spLocks noGrp="1"/>
          </p:cNvSpPr>
          <p:nvPr>
            <p:ph type="sldNum" sz="quarter" idx="12"/>
          </p:nvPr>
        </p:nvSpPr>
        <p:spPr/>
        <p:txBody>
          <a:bodyPr/>
          <a:lstStyle/>
          <a:p>
            <a:fld id="{8AD49C6D-3661-454B-8EFF-6495B09C1E8B}" type="slidenum">
              <a:rPr lang="en-US" smtClean="0"/>
              <a:pPr/>
              <a:t>9</a:t>
            </a:fld>
            <a:endParaRPr lang="en-US"/>
          </a:p>
        </p:txBody>
      </p:sp>
    </p:spTree>
    <p:extLst>
      <p:ext uri="{BB962C8B-B14F-4D97-AF65-F5344CB8AC3E}">
        <p14:creationId xmlns:p14="http://schemas.microsoft.com/office/powerpoint/2010/main" val="185216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947C6-CC64-7416-A64D-EDA7E286201B}"/>
              </a:ext>
            </a:extLst>
          </p:cNvPr>
          <p:cNvSpPr>
            <a:spLocks noGrp="1"/>
          </p:cNvSpPr>
          <p:nvPr>
            <p:ph type="title"/>
          </p:nvPr>
        </p:nvSpPr>
        <p:spPr/>
        <p:txBody>
          <a:bodyPr>
            <a:normAutofit fontScale="90000"/>
          </a:bodyPr>
          <a:lstStyle/>
          <a:p>
            <a:r>
              <a:rPr lang="en-US" dirty="0"/>
              <a:t>Nursing Facility Class Action Defenses: Olmstead Plans</a:t>
            </a:r>
          </a:p>
        </p:txBody>
      </p:sp>
      <p:sp>
        <p:nvSpPr>
          <p:cNvPr id="3" name="Content Placeholder 2">
            <a:extLst>
              <a:ext uri="{FF2B5EF4-FFF2-40B4-BE49-F238E27FC236}">
                <a16:creationId xmlns:a16="http://schemas.microsoft.com/office/drawing/2014/main" id="{C36F535E-A200-847F-8D46-245341639F2E}"/>
              </a:ext>
            </a:extLst>
          </p:cNvPr>
          <p:cNvSpPr>
            <a:spLocks noGrp="1"/>
          </p:cNvSpPr>
          <p:nvPr>
            <p:ph idx="1"/>
          </p:nvPr>
        </p:nvSpPr>
        <p:spPr/>
        <p:txBody>
          <a:bodyPr>
            <a:normAutofit lnSpcReduction="10000"/>
          </a:bodyPr>
          <a:lstStyle/>
          <a:p>
            <a:r>
              <a:rPr lang="en-US" dirty="0"/>
              <a:t>Most states never focus on nursing facilities in developing Olmstead Plans</a:t>
            </a:r>
          </a:p>
          <a:p>
            <a:r>
              <a:rPr lang="en-US" dirty="0"/>
              <a:t>Most states do not have an history of successfully transitioning large numbers of persons with disabilities from nursing facilities</a:t>
            </a:r>
          </a:p>
          <a:p>
            <a:pPr lvl="1"/>
            <a:r>
              <a:rPr lang="en-US" dirty="0"/>
              <a:t>That is precisely why PASRR was enacted</a:t>
            </a:r>
          </a:p>
          <a:p>
            <a:pPr lvl="1"/>
            <a:r>
              <a:rPr lang="en-US" dirty="0"/>
              <a:t>And why few states ever adopted Alternative Disposition Plans </a:t>
            </a:r>
          </a:p>
          <a:p>
            <a:r>
              <a:rPr lang="en-US" dirty="0"/>
              <a:t>States are now being encouraged by CMS to consider the implications of Olmstead in nursing facilities</a:t>
            </a:r>
          </a:p>
          <a:p>
            <a:pPr lvl="1"/>
            <a:r>
              <a:rPr lang="en-US" dirty="0"/>
              <a:t>Proposed PASRR rules seek to align (rather weakly) with Olmstead</a:t>
            </a:r>
          </a:p>
          <a:p>
            <a:r>
              <a:rPr lang="en-US" dirty="0"/>
              <a:t>But states frequently adopt new transition efforts, increase waivers, and improve PASRR programs in response to Olmstead class action litigation</a:t>
            </a:r>
          </a:p>
          <a:p>
            <a:endParaRPr lang="en-US" dirty="0"/>
          </a:p>
        </p:txBody>
      </p:sp>
      <p:sp>
        <p:nvSpPr>
          <p:cNvPr id="4" name="Slide Number Placeholder 3">
            <a:extLst>
              <a:ext uri="{FF2B5EF4-FFF2-40B4-BE49-F238E27FC236}">
                <a16:creationId xmlns:a16="http://schemas.microsoft.com/office/drawing/2014/main" id="{82784A25-7E42-9D74-57E2-D3845F58842A}"/>
              </a:ext>
            </a:extLst>
          </p:cNvPr>
          <p:cNvSpPr>
            <a:spLocks noGrp="1"/>
          </p:cNvSpPr>
          <p:nvPr>
            <p:ph type="sldNum" sz="quarter" idx="12"/>
          </p:nvPr>
        </p:nvSpPr>
        <p:spPr/>
        <p:txBody>
          <a:bodyPr/>
          <a:lstStyle/>
          <a:p>
            <a:fld id="{8AD49C6D-3661-454B-8EFF-6495B09C1E8B}" type="slidenum">
              <a:rPr lang="en-US" smtClean="0"/>
              <a:pPr/>
              <a:t>10</a:t>
            </a:fld>
            <a:endParaRPr lang="en-US"/>
          </a:p>
        </p:txBody>
      </p:sp>
    </p:spTree>
    <p:extLst>
      <p:ext uri="{BB962C8B-B14F-4D97-AF65-F5344CB8AC3E}">
        <p14:creationId xmlns:p14="http://schemas.microsoft.com/office/powerpoint/2010/main" val="868664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A08F1-893D-C80E-D1CD-E1E6691B4D24}"/>
              </a:ext>
            </a:extLst>
          </p:cNvPr>
          <p:cNvSpPr>
            <a:spLocks noGrp="1"/>
          </p:cNvSpPr>
          <p:nvPr>
            <p:ph type="title"/>
          </p:nvPr>
        </p:nvSpPr>
        <p:spPr/>
        <p:txBody>
          <a:bodyPr>
            <a:normAutofit fontScale="90000"/>
          </a:bodyPr>
          <a:lstStyle/>
          <a:p>
            <a:r>
              <a:rPr lang="en-US" dirty="0"/>
              <a:t>Two Successful Class Actions:</a:t>
            </a:r>
            <a:br>
              <a:rPr lang="en-US" dirty="0"/>
            </a:br>
            <a:r>
              <a:rPr lang="en-US" dirty="0"/>
              <a:t>Rolland v. Romney</a:t>
            </a:r>
          </a:p>
        </p:txBody>
      </p:sp>
      <p:sp>
        <p:nvSpPr>
          <p:cNvPr id="3" name="Content Placeholder 2">
            <a:extLst>
              <a:ext uri="{FF2B5EF4-FFF2-40B4-BE49-F238E27FC236}">
                <a16:creationId xmlns:a16="http://schemas.microsoft.com/office/drawing/2014/main" id="{7D63386A-DE32-CF98-3D9D-CC200732FCFC}"/>
              </a:ext>
            </a:extLst>
          </p:cNvPr>
          <p:cNvSpPr>
            <a:spLocks noGrp="1"/>
          </p:cNvSpPr>
          <p:nvPr>
            <p:ph idx="1"/>
          </p:nvPr>
        </p:nvSpPr>
        <p:spPr/>
        <p:txBody>
          <a:bodyPr>
            <a:normAutofit/>
          </a:bodyPr>
          <a:lstStyle/>
          <a:p>
            <a:r>
              <a:rPr lang="en-US" dirty="0"/>
              <a:t>Class action on behalf of 1,750 people with IDD in nursing facilities</a:t>
            </a:r>
          </a:p>
          <a:p>
            <a:r>
              <a:rPr lang="en-US" dirty="0"/>
              <a:t>Just before trial, the State settled and agreed to:</a:t>
            </a:r>
          </a:p>
          <a:p>
            <a:pPr lvl="1"/>
            <a:r>
              <a:rPr lang="en-US" dirty="0"/>
              <a:t>Restructure its PASRR screening and evaluation program</a:t>
            </a:r>
          </a:p>
          <a:p>
            <a:pPr lvl="1"/>
            <a:r>
              <a:rPr lang="en-US" dirty="0"/>
              <a:t>Provide a wide range of specialized services to all persons in NFs</a:t>
            </a:r>
          </a:p>
          <a:p>
            <a:pPr lvl="1"/>
            <a:r>
              <a:rPr lang="en-US" dirty="0"/>
              <a:t>Provide service coordination to all people with IDD in NFs</a:t>
            </a:r>
          </a:p>
          <a:p>
            <a:pPr lvl="1"/>
            <a:r>
              <a:rPr lang="en-US" dirty="0"/>
              <a:t>Transition 175 people a year to integrated community settings</a:t>
            </a:r>
          </a:p>
          <a:p>
            <a:r>
              <a:rPr lang="en-US" dirty="0"/>
              <a:t>When the case ended 13 years later:</a:t>
            </a:r>
          </a:p>
          <a:p>
            <a:pPr lvl="1"/>
            <a:r>
              <a:rPr lang="en-US" dirty="0"/>
              <a:t>Less than 150 people with IDD remained in NFs</a:t>
            </a:r>
          </a:p>
          <a:p>
            <a:pPr lvl="1"/>
            <a:r>
              <a:rPr lang="en-US" dirty="0"/>
              <a:t>All of them received active treatment similar to ICFs</a:t>
            </a:r>
          </a:p>
          <a:p>
            <a:pPr lvl="1"/>
            <a:r>
              <a:rPr lang="en-US" dirty="0"/>
              <a:t>Almost 1,500 people had transitioned to new homes in the community</a:t>
            </a:r>
          </a:p>
        </p:txBody>
      </p:sp>
      <p:sp>
        <p:nvSpPr>
          <p:cNvPr id="4" name="Slide Number Placeholder 3">
            <a:extLst>
              <a:ext uri="{FF2B5EF4-FFF2-40B4-BE49-F238E27FC236}">
                <a16:creationId xmlns:a16="http://schemas.microsoft.com/office/drawing/2014/main" id="{2C0C5E2A-FF68-E927-4B4E-1F5EA74C1A9C}"/>
              </a:ext>
            </a:extLst>
          </p:cNvPr>
          <p:cNvSpPr>
            <a:spLocks noGrp="1"/>
          </p:cNvSpPr>
          <p:nvPr>
            <p:ph type="sldNum" sz="quarter" idx="12"/>
          </p:nvPr>
        </p:nvSpPr>
        <p:spPr/>
        <p:txBody>
          <a:bodyPr/>
          <a:lstStyle/>
          <a:p>
            <a:fld id="{8AD49C6D-3661-454B-8EFF-6495B09C1E8B}" type="slidenum">
              <a:rPr lang="en-US" smtClean="0"/>
              <a:pPr/>
              <a:t>11</a:t>
            </a:fld>
            <a:endParaRPr lang="en-US"/>
          </a:p>
        </p:txBody>
      </p:sp>
    </p:spTree>
    <p:extLst>
      <p:ext uri="{BB962C8B-B14F-4D97-AF65-F5344CB8AC3E}">
        <p14:creationId xmlns:p14="http://schemas.microsoft.com/office/powerpoint/2010/main" val="1088525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F18B0-384F-A622-E109-4DC92D8887A7}"/>
              </a:ext>
            </a:extLst>
          </p:cNvPr>
          <p:cNvSpPr>
            <a:spLocks noGrp="1"/>
          </p:cNvSpPr>
          <p:nvPr>
            <p:ph type="title"/>
          </p:nvPr>
        </p:nvSpPr>
        <p:spPr/>
        <p:txBody>
          <a:bodyPr>
            <a:normAutofit fontScale="90000"/>
          </a:bodyPr>
          <a:lstStyle/>
          <a:p>
            <a:r>
              <a:rPr lang="en-US" dirty="0"/>
              <a:t>Two Successful Class Actions:</a:t>
            </a:r>
            <a:br>
              <a:rPr lang="en-US" dirty="0"/>
            </a:br>
            <a:r>
              <a:rPr lang="en-US" dirty="0"/>
              <a:t>Hutchinson v. Patrick</a:t>
            </a:r>
          </a:p>
        </p:txBody>
      </p:sp>
      <p:sp>
        <p:nvSpPr>
          <p:cNvPr id="3" name="Content Placeholder 2">
            <a:extLst>
              <a:ext uri="{FF2B5EF4-FFF2-40B4-BE49-F238E27FC236}">
                <a16:creationId xmlns:a16="http://schemas.microsoft.com/office/drawing/2014/main" id="{A5B3E79C-0573-1BA3-A391-E74F00DB5856}"/>
              </a:ext>
            </a:extLst>
          </p:cNvPr>
          <p:cNvSpPr>
            <a:spLocks noGrp="1"/>
          </p:cNvSpPr>
          <p:nvPr>
            <p:ph idx="1"/>
          </p:nvPr>
        </p:nvSpPr>
        <p:spPr/>
        <p:txBody>
          <a:bodyPr>
            <a:normAutofit/>
          </a:bodyPr>
          <a:lstStyle/>
          <a:p>
            <a:r>
              <a:rPr lang="en-US" dirty="0"/>
              <a:t>Class action case on behalf of 8,000 people with acquired brain injuries (ABI)</a:t>
            </a:r>
          </a:p>
          <a:p>
            <a:r>
              <a:rPr lang="en-US" dirty="0"/>
              <a:t>The State promptly settled after the court certified a class</a:t>
            </a:r>
          </a:p>
          <a:p>
            <a:r>
              <a:rPr lang="en-US" dirty="0"/>
              <a:t>When the case ended in 2021, the State had:</a:t>
            </a:r>
          </a:p>
          <a:p>
            <a:pPr lvl="1"/>
            <a:r>
              <a:rPr lang="en-US" dirty="0"/>
              <a:t>Restructured its brain injury service system to include ABI</a:t>
            </a:r>
          </a:p>
          <a:p>
            <a:pPr lvl="1"/>
            <a:r>
              <a:rPr lang="en-US" dirty="0"/>
              <a:t>Created two new waiver programs for people with ABI</a:t>
            </a:r>
          </a:p>
          <a:p>
            <a:pPr lvl="1"/>
            <a:r>
              <a:rPr lang="en-US" dirty="0"/>
              <a:t>Utilized the large DDS provider network to offer residential services</a:t>
            </a:r>
          </a:p>
          <a:p>
            <a:pPr lvl="1"/>
            <a:r>
              <a:rPr lang="en-US" dirty="0"/>
              <a:t>Expanded the specialized MRC network to offer non-residential support</a:t>
            </a:r>
          </a:p>
          <a:p>
            <a:pPr lvl="1"/>
            <a:r>
              <a:rPr lang="en-US" dirty="0"/>
              <a:t>Created an intensive outreach, education, and transition assistance</a:t>
            </a:r>
          </a:p>
          <a:p>
            <a:pPr lvl="1"/>
            <a:r>
              <a:rPr lang="en-US" dirty="0"/>
              <a:t>Transitioned more than 1,200 people with ABI to new homes in the community</a:t>
            </a:r>
          </a:p>
          <a:p>
            <a:pPr lvl="1"/>
            <a:r>
              <a:rPr lang="en-US" dirty="0"/>
              <a:t>But no screening or specialized services since no PASRR claim</a:t>
            </a:r>
          </a:p>
        </p:txBody>
      </p:sp>
      <p:sp>
        <p:nvSpPr>
          <p:cNvPr id="4" name="Slide Number Placeholder 3">
            <a:extLst>
              <a:ext uri="{FF2B5EF4-FFF2-40B4-BE49-F238E27FC236}">
                <a16:creationId xmlns:a16="http://schemas.microsoft.com/office/drawing/2014/main" id="{AAF1859E-CD58-483D-B3F4-5B6FE6ABBE0B}"/>
              </a:ext>
            </a:extLst>
          </p:cNvPr>
          <p:cNvSpPr>
            <a:spLocks noGrp="1"/>
          </p:cNvSpPr>
          <p:nvPr>
            <p:ph type="sldNum" sz="quarter" idx="12"/>
          </p:nvPr>
        </p:nvSpPr>
        <p:spPr/>
        <p:txBody>
          <a:bodyPr/>
          <a:lstStyle/>
          <a:p>
            <a:fld id="{8AD49C6D-3661-454B-8EFF-6495B09C1E8B}" type="slidenum">
              <a:rPr lang="en-US" smtClean="0"/>
              <a:pPr/>
              <a:t>12</a:t>
            </a:fld>
            <a:endParaRPr lang="en-US"/>
          </a:p>
        </p:txBody>
      </p:sp>
    </p:spTree>
    <p:extLst>
      <p:ext uri="{BB962C8B-B14F-4D97-AF65-F5344CB8AC3E}">
        <p14:creationId xmlns:p14="http://schemas.microsoft.com/office/powerpoint/2010/main" val="1146045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10449-482B-A67C-0E92-E46296E8239D}"/>
              </a:ext>
            </a:extLst>
          </p:cNvPr>
          <p:cNvSpPr>
            <a:spLocks noGrp="1"/>
          </p:cNvSpPr>
          <p:nvPr>
            <p:ph type="title"/>
          </p:nvPr>
        </p:nvSpPr>
        <p:spPr/>
        <p:txBody>
          <a:bodyPr>
            <a:normAutofit fontScale="90000"/>
          </a:bodyPr>
          <a:lstStyle/>
          <a:p>
            <a:r>
              <a:rPr lang="en-US" dirty="0"/>
              <a:t>The New Class Action:</a:t>
            </a:r>
            <a:br>
              <a:rPr lang="en-US" dirty="0"/>
            </a:br>
            <a:r>
              <a:rPr lang="en-US" dirty="0" err="1"/>
              <a:t>Marsters</a:t>
            </a:r>
            <a:r>
              <a:rPr lang="en-US" dirty="0"/>
              <a:t> v. Healey</a:t>
            </a:r>
          </a:p>
        </p:txBody>
      </p:sp>
      <p:sp>
        <p:nvSpPr>
          <p:cNvPr id="3" name="Content Placeholder 2">
            <a:extLst>
              <a:ext uri="{FF2B5EF4-FFF2-40B4-BE49-F238E27FC236}">
                <a16:creationId xmlns:a16="http://schemas.microsoft.com/office/drawing/2014/main" id="{6F6E1504-B347-F9E0-C59D-29C40093DACF}"/>
              </a:ext>
            </a:extLst>
          </p:cNvPr>
          <p:cNvSpPr>
            <a:spLocks noGrp="1"/>
          </p:cNvSpPr>
          <p:nvPr>
            <p:ph idx="1"/>
          </p:nvPr>
        </p:nvSpPr>
        <p:spPr/>
        <p:txBody>
          <a:bodyPr/>
          <a:lstStyle/>
          <a:p>
            <a:r>
              <a:rPr lang="en-US" dirty="0"/>
              <a:t>Six named plaintiffs currently in nursing facilities</a:t>
            </a:r>
          </a:p>
          <a:p>
            <a:pPr lvl="1"/>
            <a:r>
              <a:rPr lang="en-US" dirty="0"/>
              <a:t>Most have serious mental illness</a:t>
            </a:r>
          </a:p>
          <a:p>
            <a:pPr lvl="1"/>
            <a:r>
              <a:rPr lang="en-US" dirty="0"/>
              <a:t>One has co-occurring disabilities, including autism</a:t>
            </a:r>
          </a:p>
          <a:p>
            <a:pPr lvl="1"/>
            <a:r>
              <a:rPr lang="en-US" dirty="0"/>
              <a:t>All want to leave and could thrive in the community</a:t>
            </a:r>
          </a:p>
          <a:p>
            <a:pPr lvl="1"/>
            <a:r>
              <a:rPr lang="en-US" dirty="0"/>
              <a:t>All need residential services, ranging from group living to supported housing, to live safely in the community</a:t>
            </a:r>
          </a:p>
          <a:p>
            <a:r>
              <a:rPr lang="en-US" dirty="0"/>
              <a:t>They have filed a motion for the court to certify a class composed of:</a:t>
            </a:r>
          </a:p>
          <a:p>
            <a:pPr lvl="1"/>
            <a:r>
              <a:rPr lang="en-US" sz="1800" dirty="0">
                <a:effectLst/>
                <a:ea typeface="Calibri" panose="020F0502020204030204" pitchFamily="34" charset="0"/>
                <a:cs typeface="Times New Roman" panose="02020603050405020304" pitchFamily="18" charset="0"/>
              </a:rPr>
              <a:t>Medicaid-eligible persons with mental illness, physical disabilities, and older adults with disabilities who: (1) have resided or will reside in a nursing facility for at least 60 days, notwithstanding intermittent hospitalizations, (2) meet the qualifications for the Commonwealth’s community programs, and (3) need community residential services and supports to live in integrated settings in the community.</a:t>
            </a:r>
          </a:p>
          <a:p>
            <a:endParaRPr lang="en-US" dirty="0"/>
          </a:p>
          <a:p>
            <a:endParaRPr lang="en-US" dirty="0"/>
          </a:p>
        </p:txBody>
      </p:sp>
      <p:sp>
        <p:nvSpPr>
          <p:cNvPr id="4" name="Slide Number Placeholder 3">
            <a:extLst>
              <a:ext uri="{FF2B5EF4-FFF2-40B4-BE49-F238E27FC236}">
                <a16:creationId xmlns:a16="http://schemas.microsoft.com/office/drawing/2014/main" id="{ABD7BCED-EA4B-A37C-BCD5-56D90A30E5AD}"/>
              </a:ext>
            </a:extLst>
          </p:cNvPr>
          <p:cNvSpPr>
            <a:spLocks noGrp="1"/>
          </p:cNvSpPr>
          <p:nvPr>
            <p:ph type="sldNum" sz="quarter" idx="12"/>
          </p:nvPr>
        </p:nvSpPr>
        <p:spPr/>
        <p:txBody>
          <a:bodyPr/>
          <a:lstStyle/>
          <a:p>
            <a:fld id="{8AD49C6D-3661-454B-8EFF-6495B09C1E8B}" type="slidenum">
              <a:rPr lang="en-US" smtClean="0"/>
              <a:pPr/>
              <a:t>13</a:t>
            </a:fld>
            <a:endParaRPr lang="en-US"/>
          </a:p>
        </p:txBody>
      </p:sp>
    </p:spTree>
    <p:extLst>
      <p:ext uri="{BB962C8B-B14F-4D97-AF65-F5344CB8AC3E}">
        <p14:creationId xmlns:p14="http://schemas.microsoft.com/office/powerpoint/2010/main" val="3728343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CAEE1-162A-041C-17D7-5A299B32AB80}"/>
              </a:ext>
            </a:extLst>
          </p:cNvPr>
          <p:cNvSpPr>
            <a:spLocks noGrp="1"/>
          </p:cNvSpPr>
          <p:nvPr>
            <p:ph type="title"/>
          </p:nvPr>
        </p:nvSpPr>
        <p:spPr/>
        <p:txBody>
          <a:bodyPr>
            <a:normAutofit fontScale="90000"/>
          </a:bodyPr>
          <a:lstStyle/>
          <a:p>
            <a:r>
              <a:rPr lang="en-US" dirty="0" err="1"/>
              <a:t>Marsters</a:t>
            </a:r>
            <a:r>
              <a:rPr lang="en-US" dirty="0"/>
              <a:t> v. Healey </a:t>
            </a:r>
            <a:br>
              <a:rPr lang="en-US" dirty="0"/>
            </a:br>
            <a:r>
              <a:rPr lang="en-US" dirty="0"/>
              <a:t>    The Relief Sought	</a:t>
            </a:r>
          </a:p>
        </p:txBody>
      </p:sp>
      <p:sp>
        <p:nvSpPr>
          <p:cNvPr id="3" name="Content Placeholder 2">
            <a:extLst>
              <a:ext uri="{FF2B5EF4-FFF2-40B4-BE49-F238E27FC236}">
                <a16:creationId xmlns:a16="http://schemas.microsoft.com/office/drawing/2014/main" id="{944420E4-FE2F-12B1-A763-BAE8D2BE675C}"/>
              </a:ext>
            </a:extLst>
          </p:cNvPr>
          <p:cNvSpPr>
            <a:spLocks noGrp="1"/>
          </p:cNvSpPr>
          <p:nvPr>
            <p:ph idx="1"/>
          </p:nvPr>
        </p:nvSpPr>
        <p:spPr/>
        <p:txBody>
          <a:bodyPr/>
          <a:lstStyle/>
          <a:p>
            <a:r>
              <a:rPr lang="en-US" dirty="0"/>
              <a:t>Expand community residential programs, like residential waivers and DMH housing, to allow 400 people a year to transition to the community</a:t>
            </a:r>
          </a:p>
          <a:p>
            <a:r>
              <a:rPr lang="en-US" dirty="0"/>
              <a:t>Create a meaningful informed choice process that provides information, education, community exploration, and community engagement opportunities to all people with disabilities in nursing facilities</a:t>
            </a:r>
          </a:p>
          <a:p>
            <a:r>
              <a:rPr lang="en-US" dirty="0"/>
              <a:t>Provide case management and transition assistance to everyone interested in exploring the possibility of community living</a:t>
            </a:r>
          </a:p>
          <a:p>
            <a:r>
              <a:rPr lang="en-US" dirty="0"/>
              <a:t>Ensure that new services are culturally competent and accessible to BIPOC communities  </a:t>
            </a:r>
          </a:p>
        </p:txBody>
      </p:sp>
      <p:sp>
        <p:nvSpPr>
          <p:cNvPr id="4" name="Slide Number Placeholder 3">
            <a:extLst>
              <a:ext uri="{FF2B5EF4-FFF2-40B4-BE49-F238E27FC236}">
                <a16:creationId xmlns:a16="http://schemas.microsoft.com/office/drawing/2014/main" id="{66594A75-A632-D4C5-35E0-2D7C249C0A65}"/>
              </a:ext>
            </a:extLst>
          </p:cNvPr>
          <p:cNvSpPr>
            <a:spLocks noGrp="1"/>
          </p:cNvSpPr>
          <p:nvPr>
            <p:ph type="sldNum" sz="quarter" idx="12"/>
          </p:nvPr>
        </p:nvSpPr>
        <p:spPr/>
        <p:txBody>
          <a:bodyPr/>
          <a:lstStyle/>
          <a:p>
            <a:fld id="{8AD49C6D-3661-454B-8EFF-6495B09C1E8B}" type="slidenum">
              <a:rPr lang="en-US" smtClean="0"/>
              <a:pPr/>
              <a:t>14</a:t>
            </a:fld>
            <a:endParaRPr lang="en-US"/>
          </a:p>
        </p:txBody>
      </p:sp>
    </p:spTree>
    <p:extLst>
      <p:ext uri="{BB962C8B-B14F-4D97-AF65-F5344CB8AC3E}">
        <p14:creationId xmlns:p14="http://schemas.microsoft.com/office/powerpoint/2010/main" val="1020092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omplex Lit New 2019">
      <a:dk1>
        <a:sysClr val="windowText" lastClr="000000"/>
      </a:dk1>
      <a:lt1>
        <a:srgbClr val="E9E5DC"/>
      </a:lt1>
      <a:dk2>
        <a:srgbClr val="0070C0"/>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1118</TotalTime>
  <Words>1149</Words>
  <Application>Microsoft Office PowerPoint</Application>
  <PresentationFormat>On-screen Show (4:3)</PresentationFormat>
  <Paragraphs>123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Clarity</vt:lpstr>
      <vt:lpstr>Using class actions to promote system change </vt:lpstr>
      <vt:lpstr>The Options for  System Reform Litigation</vt:lpstr>
      <vt:lpstr>The Elements of Successful System Reform Litigation</vt:lpstr>
      <vt:lpstr>The Limits of Systemic Litigation </vt:lpstr>
      <vt:lpstr>What Is a Class Action</vt:lpstr>
      <vt:lpstr>The Requirements for a Class Action</vt:lpstr>
      <vt:lpstr>The Benefits of Class Actions</vt:lpstr>
      <vt:lpstr>The Challenges of Class Actions</vt:lpstr>
      <vt:lpstr>Nursing Facility Class Definitions</vt:lpstr>
      <vt:lpstr>Nursing Facility Class Action Defenses: Olmstead Plans</vt:lpstr>
      <vt:lpstr>Two Successful Class Actions: Rolland v. Romney</vt:lpstr>
      <vt:lpstr>Two Successful Class Actions: Hutchinson v. Patrick</vt:lpstr>
      <vt:lpstr>The New Class Action: Marsters v. Healey</vt:lpstr>
      <vt:lpstr>Marsters v. Healey      The Relief Sought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Realizing the Promise of Olmstead: Ensuring Informed Choice</dc:title>
  <dc:creator>Steven Schwartz</dc:creator>
  <cp:lastModifiedBy>Steven Schwartz</cp:lastModifiedBy>
  <cp:revision>27</cp:revision>
  <dcterms:created xsi:type="dcterms:W3CDTF">2019-08-02T17:14:28Z</dcterms:created>
  <dcterms:modified xsi:type="dcterms:W3CDTF">2023-09-22T16:11:39Z</dcterms:modified>
</cp:coreProperties>
</file>