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63" r:id="rId3"/>
    <p:sldId id="281" r:id="rId4"/>
    <p:sldId id="282" r:id="rId5"/>
    <p:sldId id="280" r:id="rId6"/>
    <p:sldId id="283" r:id="rId7"/>
    <p:sldId id="284" r:id="rId8"/>
    <p:sldId id="272" r:id="rId9"/>
    <p:sldId id="273" r:id="rId10"/>
    <p:sldId id="270" r:id="rId11"/>
    <p:sldId id="271" r:id="rId12"/>
    <p:sldId id="277" r:id="rId13"/>
    <p:sldId id="274" r:id="rId14"/>
    <p:sldId id="276" r:id="rId15"/>
    <p:sldId id="289" r:id="rId16"/>
    <p:sldId id="279" r:id="rId17"/>
    <p:sldId id="275" r:id="rId18"/>
    <p:sldId id="278" r:id="rId19"/>
    <p:sldId id="262" r:id="rId20"/>
    <p:sldId id="265" r:id="rId21"/>
    <p:sldId id="266" r:id="rId22"/>
    <p:sldId id="267" r:id="rId23"/>
    <p:sldId id="268" r:id="rId24"/>
    <p:sldId id="285" r:id="rId25"/>
    <p:sldId id="286" r:id="rId26"/>
    <p:sldId id="287" r:id="rId27"/>
    <p:sldId id="288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9/26/23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cDHZkVkndrI?feature=oembed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MOOREIIPADDY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02F19DD-A7B8-66F9-DB50-BC12337253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September 27, 2023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984A7E-8E52-BA47-D447-7E38B6F94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9149" y="1439694"/>
            <a:ext cx="9241277" cy="3988340"/>
          </a:xfrm>
        </p:spPr>
        <p:txBody>
          <a:bodyPr/>
          <a:lstStyle/>
          <a:p>
            <a:r>
              <a:rPr lang="en-US" sz="4800" dirty="0">
                <a:latin typeface="Didot" panose="02000503000000020003" pitchFamily="2" charset="-79"/>
                <a:cs typeface="Didot" panose="02000503000000020003" pitchFamily="2" charset="-79"/>
              </a:rPr>
              <a:t>Presentation for:</a:t>
            </a:r>
            <a:br>
              <a:rPr lang="en-US" sz="5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5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4800" dirty="0">
                <a:latin typeface="Didot" panose="02000503000000020003" pitchFamily="2" charset="-79"/>
                <a:cs typeface="Didot" panose="02000503000000020003" pitchFamily="2" charset="-79"/>
              </a:rPr>
              <a:t>Dignity alliance </a:t>
            </a:r>
            <a:r>
              <a:rPr lang="en-US" sz="4800" dirty="0" err="1">
                <a:latin typeface="Didot" panose="02000503000000020003" pitchFamily="2" charset="-79"/>
                <a:cs typeface="Didot" panose="02000503000000020003" pitchFamily="2" charset="-79"/>
              </a:rPr>
              <a:t>massachusetts</a:t>
            </a:r>
            <a:endParaRPr lang="en-US" sz="4800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4049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346E0-D30D-BF37-4CB6-DDE8F9B5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PRESENTED BY: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68DC4-68CF-85D2-1C5C-3007EBF27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3044756"/>
            <a:ext cx="4754880" cy="280740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DAVID ROUSCH</a:t>
            </a:r>
          </a:p>
          <a:p>
            <a:r>
              <a:rPr lang="en-US" sz="1400" dirty="0">
                <a:latin typeface="Didot" panose="02000503000000020003" pitchFamily="2" charset="-79"/>
                <a:cs typeface="Didot" panose="02000503000000020003" pitchFamily="2" charset="-79"/>
              </a:rPr>
              <a:t>VICE-CHAIR, NAVIGATOR HOMES OF MARTHA’S VINEYARD (NHMV)</a:t>
            </a:r>
          </a:p>
          <a:p>
            <a:r>
              <a:rPr lang="en-US" sz="1400" dirty="0">
                <a:latin typeface="Didot" panose="02000503000000020003" pitchFamily="2" charset="-79"/>
                <a:cs typeface="Didot" panose="02000503000000020003" pitchFamily="2" charset="-79"/>
              </a:rPr>
              <a:t>PARTNER, STRATEGIC CARE SOLUTIONS, LLC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A6AD1A-C26C-A0AA-3F6D-371873349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3044756"/>
            <a:ext cx="4754880" cy="280740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PADDY MOORE</a:t>
            </a:r>
          </a:p>
          <a:p>
            <a:r>
              <a:rPr lang="en-US" sz="1400" dirty="0">
                <a:latin typeface="Didot" panose="02000503000000020003" pitchFamily="2" charset="-79"/>
                <a:cs typeface="Didot" panose="02000503000000020003" pitchFamily="2" charset="-79"/>
              </a:rPr>
              <a:t>BOARD MEMBER, NAVIGATOR HOMES OF MARTHA’S VINEYARD, (NHMV)</a:t>
            </a:r>
          </a:p>
          <a:p>
            <a:r>
              <a:rPr lang="en-US" sz="1400" dirty="0">
                <a:latin typeface="Didot" panose="02000503000000020003" pitchFamily="2" charset="-79"/>
                <a:cs typeface="Didot" panose="02000503000000020003" pitchFamily="2" charset="-79"/>
              </a:rPr>
              <a:t>FOUNDER, BOARD MEMBER HEALTHY AGING MARTHA’S VINEYARD (HAMV)</a:t>
            </a:r>
          </a:p>
        </p:txBody>
      </p:sp>
    </p:spTree>
    <p:extLst>
      <p:ext uri="{BB962C8B-B14F-4D97-AF65-F5344CB8AC3E}">
        <p14:creationId xmlns:p14="http://schemas.microsoft.com/office/powerpoint/2010/main" val="4124888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7A765-C7BF-20F8-BB7C-13AAC30C1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5816572"/>
          </a:xfrm>
        </p:spPr>
        <p:txBody>
          <a:bodyPr>
            <a:normAutofit fontScale="90000"/>
          </a:bodyPr>
          <a:lstStyle/>
          <a:p>
            <a:r>
              <a:rPr lang="en-US" sz="5300" dirty="0">
                <a:latin typeface="Didot" panose="02000503000000020003" pitchFamily="2" charset="-79"/>
                <a:cs typeface="Didot" panose="02000503000000020003" pitchFamily="2" charset="-79"/>
              </a:rPr>
              <a:t>HISTORY 2015 – 2021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200" dirty="0">
                <a:latin typeface="Didot" panose="02000503000000020003" pitchFamily="2" charset="-79"/>
                <a:cs typeface="Didot" panose="02000503000000020003" pitchFamily="2" charset="-79"/>
              </a:rPr>
              <a:t>Healthy Aging MV to Navigator Homes 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Searches for a better Nursing Home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 Dr. William Thomas, MD, Gerontologist, and transformative thinker: – “What we need is a      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 radical reinterpretation of longevity that makes elders and their needs central to our   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 collective pursuit of happiness and well-being.”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Green House Model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Feasibility Study 2015 with Terri </a:t>
            </a:r>
            <a:r>
              <a:rPr lang="en-US" sz="2000" dirty="0" err="1">
                <a:latin typeface="Didot" panose="02000503000000020003" pitchFamily="2" charset="-79"/>
                <a:cs typeface="Didot" panose="02000503000000020003" pitchFamily="2" charset="-79"/>
              </a:rPr>
              <a:t>Sult</a:t>
            </a: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, President, Chi Partners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Institute for Healthcare Improvement, Dr. Donald Berwick—4 M’s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MV Hospital Leadership Changes; truth telling and new partnership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Importance of Data Gatherings:  Two surveys of MV Older Adults (2015-2016 and 2020)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46937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BB04F-6CD5-F514-51FE-2ED121883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616740"/>
            <a:ext cx="10058400" cy="2519464"/>
          </a:xfrm>
        </p:spPr>
        <p:txBody>
          <a:bodyPr>
            <a:noAutofit/>
          </a:bodyPr>
          <a:lstStyle/>
          <a:p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DEVELOPER SERENDIPITY   2018 – 2020</a:t>
            </a: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Renee Lohman, Developer, Navigator Elder Homes of New England,  The Green    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House Project, and LWDA, Architects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RFP and contract; negotiations on Asset Transfer Agreement, etc.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Navigator Homes of MV Board of Directors organized and expanded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MV Hospital as partner – in planning, housing, and fundraising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Green House leadership crucial all along the way</a:t>
            </a: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712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689DF-6E58-4492-BFE1-B3E8B01F2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653700"/>
            <a:ext cx="10058400" cy="184827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latin typeface="Didot" panose="02000503000000020003" pitchFamily="2" charset="-79"/>
                <a:cs typeface="Didot" panose="02000503000000020003" pitchFamily="2" charset="-79"/>
              </a:rPr>
              <a:t>Video of What It is Like Living in a Green House Home</a:t>
            </a:r>
            <a:br>
              <a:rPr lang="en-US" sz="27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700" dirty="0">
                <a:latin typeface="Didot" panose="02000503000000020003" pitchFamily="2" charset="-79"/>
                <a:cs typeface="Didot" panose="02000503000000020003" pitchFamily="2" charset="-79"/>
              </a:rPr>
              <a:t> (Where Love Matters)</a:t>
            </a:r>
            <a:br>
              <a:rPr lang="en-US" sz="27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700" dirty="0">
                <a:latin typeface="Didot" panose="02000503000000020003" pitchFamily="2" charset="-79"/>
                <a:cs typeface="Didot" panose="02000503000000020003" pitchFamily="2" charset="-79"/>
              </a:rPr>
              <a:t> 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  <p:pic>
        <p:nvPicPr>
          <p:cNvPr id="7" name="Online Media 6" descr="Where Love Matters_4min">
            <a:hlinkClick r:id="" action="ppaction://media"/>
            <a:extLst>
              <a:ext uri="{FF2B5EF4-FFF2-40B4-BE49-F238E27FC236}">
                <a16:creationId xmlns:a16="http://schemas.microsoft.com/office/drawing/2014/main" id="{71C1EB61-782A-C9B3-A00D-2C8126C7A8E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10902" y="2101174"/>
            <a:ext cx="7616758" cy="408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2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E104-1067-EDA5-A250-0B195783A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14400"/>
            <a:ext cx="10058400" cy="5428034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Why the Green House Model?      Four Principles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I.  </a:t>
            </a:r>
            <a:r>
              <a:rPr lang="en-US" sz="2000" i="1" u="sng" dirty="0">
                <a:latin typeface="Didot" panose="02000503000000020003" pitchFamily="2" charset="-79"/>
                <a:cs typeface="Didot" panose="02000503000000020003" pitchFamily="2" charset="-79"/>
              </a:rPr>
              <a:t>Real Home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Commitment to dining/food convivium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Elimination of anything contrary to Real Home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 No institutional dress, signage, alarms, furniture, fixtures, etc.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 Smells, looks, feels like a real, normal home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Design of space throughout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Separate short term rehab—long term care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II.  </a:t>
            </a:r>
            <a:r>
              <a:rPr lang="en-US" sz="2000" i="1" u="sng" dirty="0">
                <a:latin typeface="Didot" panose="02000503000000020003" pitchFamily="2" charset="-79"/>
                <a:cs typeface="Didot" panose="02000503000000020003" pitchFamily="2" charset="-79"/>
              </a:rPr>
              <a:t>Meaningful Life for all residents</a:t>
            </a:r>
            <a:br>
              <a:rPr lang="en-US" sz="2000" i="1" u="sng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i="1" u="sng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Deep knowing of elders by all staff—including history, preferences, and passion, etc.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Rhythm and routine in each home determined by elders and “</a:t>
            </a:r>
            <a:r>
              <a:rPr lang="en-US" sz="2000" dirty="0" err="1">
                <a:latin typeface="Didot" panose="02000503000000020003" pitchFamily="2" charset="-79"/>
                <a:cs typeface="Didot" panose="02000503000000020003" pitchFamily="2" charset="-79"/>
              </a:rPr>
              <a:t>Shahbazim</a:t>
            </a: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”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Elder autonomy and control in daily decisions regarding sleep, access to kitchen, etc.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Purposeful engagement of residents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“</a:t>
            </a:r>
            <a:r>
              <a:rPr lang="en-US" sz="2000" dirty="0" err="1">
                <a:latin typeface="Didot" panose="02000503000000020003" pitchFamily="2" charset="-79"/>
                <a:cs typeface="Didot" panose="02000503000000020003" pitchFamily="2" charset="-79"/>
              </a:rPr>
              <a:t>Shahbazim</a:t>
            </a: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” are partners with each patient, with activities staff, etc.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endParaRPr lang="en-US" sz="2000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4276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1AE2A-2618-A0DE-B9BE-38301205D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6383"/>
            <a:ext cx="10058400" cy="5904689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Why the Green House Model?      Four Principles (Continued)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III.  </a:t>
            </a:r>
            <a:r>
              <a:rPr lang="en-US" sz="2000" i="1" u="sng" dirty="0">
                <a:latin typeface="Didot" panose="02000503000000020003" pitchFamily="2" charset="-79"/>
                <a:cs typeface="Didot" panose="02000503000000020003" pitchFamily="2" charset="-79"/>
              </a:rPr>
              <a:t>Empowered Staff</a:t>
            </a:r>
            <a:br>
              <a:rPr lang="en-US" sz="2000" i="1" u="sng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i="1" u="sng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Empowered workforce model—flattened hierarchy to shift institutional beliefs, behaviors,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   and systems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Universal worker model in self-managed work teams—dedicated, consistent staffing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Utilize Green House coaching approach with Guide role as supervisor to the self-managed    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   work team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Shared decision-–making is conducted in Green House’s collaborative manner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Clinical Support Team approach integrates Green House principles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IV.  </a:t>
            </a:r>
            <a:r>
              <a:rPr lang="en-US" sz="2000" i="1" u="sng" dirty="0">
                <a:latin typeface="Didot" panose="02000503000000020003" pitchFamily="2" charset="-79"/>
                <a:cs typeface="Didot" panose="02000503000000020003" pitchFamily="2" charset="-79"/>
              </a:rPr>
              <a:t>Model Support for Sustainability</a:t>
            </a:r>
            <a:br>
              <a:rPr lang="en-US" sz="2200" i="1" u="sng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i="1" u="sng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Implement and sustain Green House education for newly-hired staff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Demonstrate commitment to growth and develop of current employees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Annual participation in data collection for Green House and Center for Innovation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Annual dues payment to </a:t>
            </a:r>
            <a:r>
              <a:rPr lang="en-US" sz="2000" b="1" dirty="0">
                <a:latin typeface="Didot" panose="02000503000000020003" pitchFamily="2" charset="-79"/>
                <a:cs typeface="Didot" panose="02000503000000020003" pitchFamily="2" charset="-79"/>
              </a:rPr>
              <a:t>Peer Network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Commitment to a </a:t>
            </a:r>
            <a:r>
              <a:rPr lang="en-US" sz="2000" b="1" dirty="0">
                <a:latin typeface="Didot" panose="02000503000000020003" pitchFamily="2" charset="-79"/>
                <a:cs typeface="Didot" panose="02000503000000020003" pitchFamily="2" charset="-79"/>
              </a:rPr>
              <a:t>Home for Life </a:t>
            </a: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philosophy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9729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4C79E-65F3-A143-99A1-5AC75CD3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5274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PROJECT LOCATION ON MARTHA’S VINEYARD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00A1F-C3D6-7BF2-9855-C3B3A0EBE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817" y="1702340"/>
            <a:ext cx="8868382" cy="480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2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905BF-5665-6C69-4485-ABCFEF44D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7764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ARCHITECTURAL LOCUS OF SITE PLAN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787D6-3BD8-567D-96B9-E5ECAEF59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902" y="1507788"/>
            <a:ext cx="8249055" cy="495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24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A2ED6-BC0F-1632-3754-56B118F2E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711500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700" dirty="0">
                <a:latin typeface="Didot" panose="02000503000000020003" pitchFamily="2" charset="-79"/>
                <a:cs typeface="Didot" panose="02000503000000020003" pitchFamily="2" charset="-79"/>
              </a:rPr>
              <a:t>ARCHITECTURAL RENDERINGS OF NAVIGATOR HOMES OF MV</a:t>
            </a:r>
            <a:br>
              <a:rPr lang="en-US" sz="27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200" dirty="0">
                <a:latin typeface="Didot" panose="02000503000000020003" pitchFamily="2" charset="-79"/>
                <a:cs typeface="Didot" panose="02000503000000020003" pitchFamily="2" charset="-79"/>
              </a:rPr>
              <a:t>Front Facade</a:t>
            </a: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729B2C-315D-A924-680F-566EEF875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298" y="2071991"/>
            <a:ext cx="7840493" cy="422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73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862C6-96F3-9968-B75C-593A5D47E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ARCHITECTURAL RENDERINGS OF NAVIGATOR HOMES OF MV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Rear Façade of all Five (5) Green House Homes will face into a Pocket Park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1CE332-D2C7-E572-9A60-442D29D56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076" y="2422186"/>
            <a:ext cx="8589523" cy="379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25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1D1A5-5442-99B8-6EF4-CFADC42BD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ARCHITECTURAL RENDERINGS OF NAVIGATOR HOMES OF MV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Floor Plan Layout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0E480E-8F00-06E4-0F62-CBD9F79AE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502" y="1906621"/>
            <a:ext cx="8190688" cy="441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31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A82A6-9986-0192-DEEE-A968B126B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ARCHITECTURAL RENDERINGS OF NAVIGATOR HOMES OF MV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Shared Common Living Room Space with Fireplace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7CE499-9F91-D4F4-27D6-9D81DB784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634" y="2159540"/>
            <a:ext cx="9309370" cy="405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15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16599-86E6-B92F-8D5A-8BAC50332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ARCHITECTURAL RENDERINGS OF NAVIGATOR HOMES OF MV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Fully Accessible Common Kitchen and Dining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2E1FE-3C3A-108C-55F4-D665430BB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629" y="2140084"/>
            <a:ext cx="8910537" cy="40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07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5ACAB-4455-10E6-50A3-0519494D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ARCHITECTURAL RENDERINGS OF NAVIGATOR HOMES OF MV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Dining and Food Convivium is Encouraged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10E00B-B6D2-5D31-6FF9-94B2C54E2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40" y="1916349"/>
            <a:ext cx="10535056" cy="456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03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D228A-18DA-7BE3-11C6-E4A869183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684833"/>
            <a:ext cx="10058400" cy="214009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ARCHITECTURAL RENDERINGS OF NAVIGATOR HOMES OF MV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This is a picture of a Typical Nursing Home Bedroom Layout in Massachusetts.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Each Resident Shares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a Bedroom with an-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other Resident.  The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only privacy is a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pull curtain. 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Those two Residents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share One bathroom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with two other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Residents so there are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</a:t>
            </a:r>
            <a:r>
              <a:rPr lang="en-US" sz="2000" b="1" dirty="0">
                <a:latin typeface="Didot" panose="02000503000000020003" pitchFamily="2" charset="-79"/>
                <a:cs typeface="Didot" panose="02000503000000020003" pitchFamily="2" charset="-79"/>
              </a:rPr>
              <a:t>Four </a:t>
            </a: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Residents per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</a:t>
            </a:r>
            <a:r>
              <a:rPr lang="en-US" sz="2000" b="1" dirty="0">
                <a:latin typeface="Didot" panose="02000503000000020003" pitchFamily="2" charset="-79"/>
                <a:cs typeface="Didot" panose="02000503000000020003" pitchFamily="2" charset="-79"/>
              </a:rPr>
              <a:t>One </a:t>
            </a: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bathroom.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4C688A-1BDF-108C-7FC1-FCB40A387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335" y="1867711"/>
            <a:ext cx="7636213" cy="443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31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F2DB-4145-6C84-7FCD-E19D401D5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ARCHITECTURAL RENDERINGS OF NAVIGATOR HOMES OF MV</a:t>
            </a: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Private Bedroom and Private Bathroom for each Resident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16E212-FD02-792A-3D41-F2143B4D7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226" y="2110901"/>
            <a:ext cx="7739974" cy="430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BD98C7-FFEC-A212-D5AB-35718691C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672" y="1799617"/>
            <a:ext cx="5768502" cy="4571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BDCC2C1-D341-EB26-8609-EA633EB5D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61872"/>
            <a:ext cx="10058400" cy="652322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latin typeface="Didot" panose="02000503000000020003" pitchFamily="2" charset="-79"/>
                <a:cs typeface="Didot" panose="02000503000000020003" pitchFamily="2" charset="-79"/>
              </a:rPr>
              <a:t>ARCHITECTURAL RENDERINGS OF NAVIGATOR HOMES OF MV</a:t>
            </a:r>
            <a:br>
              <a:rPr lang="en-US" sz="27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In Each of the Five Homes, Other Amenities Include: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¶  Spa and Salon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¶  Covered Front Porch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¶  Screened-In, Fully Accessible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     Back Porch Overlooking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        the Pocket Park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   ¶  Rear Landscaped Patio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5593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00237-C03B-E907-0F24-C1BB3F9F8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DEVELOPMENT PROCESS AND PROJECT TIMELINE    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3A318-1DDD-AA33-2608-0665845536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665378"/>
            <a:ext cx="4754880" cy="3186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MAY 2021</a:t>
            </a:r>
          </a:p>
          <a:p>
            <a:pPr marL="0" indent="0">
              <a:buNone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Town of Edgartown, MA</a:t>
            </a:r>
          </a:p>
          <a:p>
            <a:pPr marL="0" indent="0">
              <a:buNone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   Town Meeting Zoning Approval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A786B-748A-63D9-C0E9-856B458BD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2665378"/>
            <a:ext cx="4754880" cy="2830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JULY 2021</a:t>
            </a:r>
          </a:p>
          <a:p>
            <a:pPr marL="0" indent="0">
              <a:buNone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Martha’s Vineyard Hospital</a:t>
            </a:r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 marL="0" indent="0">
              <a:buNone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   Purchases 28 acres of Land - Housing</a:t>
            </a:r>
          </a:p>
        </p:txBody>
      </p:sp>
    </p:spTree>
    <p:extLst>
      <p:ext uri="{BB962C8B-B14F-4D97-AF65-F5344CB8AC3E}">
        <p14:creationId xmlns:p14="http://schemas.microsoft.com/office/powerpoint/2010/main" val="717829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B5C0C-F939-C762-3618-75C0F361C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DEVELOPMENT PROCESS AND PROJECT TIMELINE  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85C19-A50F-18E5-EC63-625ECC191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529190"/>
            <a:ext cx="4754880" cy="3322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MAY 2022</a:t>
            </a:r>
          </a:p>
          <a:p>
            <a:pPr marL="0" indent="0">
              <a:buNone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Asset Transfer Agreements</a:t>
            </a:r>
          </a:p>
          <a:p>
            <a:pPr marL="0" indent="0">
              <a:buNone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 marL="0" indent="0">
              <a:buNone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SEPTEMBER 2022</a:t>
            </a:r>
          </a:p>
          <a:p>
            <a:pPr marL="0" indent="0">
              <a:buNone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USDA Financing Commitments</a:t>
            </a:r>
          </a:p>
          <a:p>
            <a:pPr marL="0" indent="0">
              <a:buNone/>
            </a:pPr>
            <a:endParaRPr lang="en-US" sz="1600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 marL="0" indent="0">
              <a:buNone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4971E-C815-C9D3-098E-1A9078194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2529190"/>
            <a:ext cx="4754880" cy="33229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DECEMBER 2022</a:t>
            </a:r>
          </a:p>
          <a:p>
            <a:pPr marL="0" indent="0">
              <a:buNone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Martha’s Vineyard Commission Approval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Town of Edgartown, MA </a:t>
            </a:r>
          </a:p>
          <a:p>
            <a:pPr marL="0" indent="0">
              <a:buNone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    Wastewater Approval</a:t>
            </a:r>
          </a:p>
        </p:txBody>
      </p:sp>
    </p:spTree>
    <p:extLst>
      <p:ext uri="{BB962C8B-B14F-4D97-AF65-F5344CB8AC3E}">
        <p14:creationId xmlns:p14="http://schemas.microsoft.com/office/powerpoint/2010/main" val="944343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1804B-677A-A979-9111-8BF97DAA5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DEVELOPMENT PROCESS AND PROJECT TIMELINE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5BF03-78D2-C176-60D7-325DA2CF3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665378"/>
            <a:ext cx="4754880" cy="318678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MARCH 2023</a:t>
            </a:r>
          </a:p>
          <a:p>
            <a:pPr marL="0" indent="0">
              <a:buNone/>
            </a:pPr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Town of Edgartown, MA</a:t>
            </a:r>
          </a:p>
          <a:p>
            <a:pPr marL="0" indent="0">
              <a:buNone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   Planning Board Approval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4FA7C-B0CE-43C7-DD50-46FF6E2BB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2665378"/>
            <a:ext cx="4754880" cy="3186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APRIL 2023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Department of Public Health Council            </a:t>
            </a:r>
          </a:p>
          <a:p>
            <a:pPr marL="0" indent="0">
              <a:buNone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   Approves Determination of Need (DON)</a:t>
            </a:r>
          </a:p>
          <a:p>
            <a:pPr>
              <a:buFont typeface="Wingdings" pitchFamily="2" charset="2"/>
              <a:buChar char="v"/>
            </a:pPr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 marL="0" indent="0">
              <a:buNone/>
            </a:pPr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2999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14B4B-F138-FDAE-48AC-2BBD0BE3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647" y="1468877"/>
            <a:ext cx="10058400" cy="116732"/>
          </a:xfrm>
        </p:spPr>
        <p:txBody>
          <a:bodyPr>
            <a:noAutofit/>
          </a:bodyPr>
          <a:lstStyle/>
          <a:p>
            <a:r>
              <a:rPr lang="en-US" sz="4400" dirty="0">
                <a:latin typeface="Didot" panose="02000503000000020003" pitchFamily="2" charset="-79"/>
                <a:cs typeface="Didot" panose="02000503000000020003" pitchFamily="2" charset="-79"/>
              </a:rPr>
              <a:t>DEVELOPMENT PROCESS AND PROJECT TIMELINE 2023 (</a:t>
            </a:r>
            <a:r>
              <a:rPr lang="en-US" sz="3200" dirty="0">
                <a:latin typeface="Didot" panose="02000503000000020003" pitchFamily="2" charset="-79"/>
                <a:cs typeface="Didot" panose="02000503000000020003" pitchFamily="2" charset="-79"/>
              </a:rPr>
              <a:t>Continued</a:t>
            </a:r>
            <a:r>
              <a:rPr lang="en-US" sz="4400" dirty="0">
                <a:latin typeface="Didot" panose="02000503000000020003" pitchFamily="2" charset="-79"/>
                <a:cs typeface="Didot" panose="02000503000000020003" pitchFamily="2" charset="-79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92BEC-5E2E-A6D1-2CB0-98E794918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655650"/>
            <a:ext cx="4754880" cy="31965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MAY 2023</a:t>
            </a:r>
          </a:p>
          <a:p>
            <a:pPr marL="0" indent="0">
              <a:buNone/>
            </a:pPr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Hebrew Senior Life contract to manage    </a:t>
            </a:r>
          </a:p>
          <a:p>
            <a:pPr marL="0" indent="0">
              <a:buNone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   Navigator nursing home operations</a:t>
            </a:r>
          </a:p>
          <a:p>
            <a:pPr marL="0" indent="0">
              <a:buNone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Site Preparation Work commences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36831-4FD0-018F-3383-A7CBDB12C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2655650"/>
            <a:ext cx="4754880" cy="3196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SEPTEMBER 2023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Pad-ready Site Completed</a:t>
            </a:r>
          </a:p>
          <a:p>
            <a:pPr>
              <a:buFont typeface="Wingdings" pitchFamily="2" charset="2"/>
              <a:buChar char="v"/>
            </a:pP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Town of Edgartown, MA issues Building       </a:t>
            </a:r>
          </a:p>
          <a:p>
            <a:pPr marL="0" indent="0">
              <a:buNone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   Permit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047737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5E2A-1BCC-A1DF-1AC4-2FAE2F52F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DEVELOPMENT PROCESS AND PROJECT TIMELINE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15132-368D-254A-720E-42133682B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772382"/>
            <a:ext cx="4754880" cy="30797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AUGUST 2025</a:t>
            </a:r>
          </a:p>
          <a:p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Construction Work Complete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ED4F34-0936-24BD-8805-A76BA342D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2772382"/>
            <a:ext cx="4754880" cy="30797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Didot" panose="02000503000000020003" pitchFamily="2" charset="-79"/>
                <a:cs typeface="Didot" panose="02000503000000020003" pitchFamily="2" charset="-79"/>
              </a:rPr>
              <a:t>AUGUST 2025</a:t>
            </a:r>
          </a:p>
          <a:p>
            <a:endParaRPr lang="en-US" sz="2400" dirty="0">
              <a:latin typeface="Didot" panose="02000503000000020003" pitchFamily="2" charset="-79"/>
              <a:cs typeface="Didot" panose="02000503000000020003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  Windemere Residents Move to Navigator</a:t>
            </a:r>
          </a:p>
        </p:txBody>
      </p:sp>
    </p:spTree>
    <p:extLst>
      <p:ext uri="{BB962C8B-B14F-4D97-AF65-F5344CB8AC3E}">
        <p14:creationId xmlns:p14="http://schemas.microsoft.com/office/powerpoint/2010/main" val="2876122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9FEA7-1123-1D05-A024-A3E1419FA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>
                <a:latin typeface="Didot" panose="02000503000000020003" pitchFamily="2" charset="-79"/>
                <a:cs typeface="Didot" panose="02000503000000020003" pitchFamily="2" charset="-79"/>
              </a:rPr>
              <a:t>NAVIGATOR HOMES OF MV FINANCING &amp; EXECUTIVE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EB0D07-CE58-C4E3-BC2A-267CE2C47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47089"/>
            <a:ext cx="10635574" cy="436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51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37E45-E3C1-7957-ECAE-E53C72BEE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518427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BARRIERS AND CHALLENGES</a:t>
            </a: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Renee Lohman’s death--May 2022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Resistance to Change From Windemere--Navigator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Suspicion of Nursing Home Industry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NIMBY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Stereotype of Martha’s Vineyard  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Islanders’ attitudes toward Medicaid, Medicare, Private Pay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Fundraising – both public and private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Multi-layer and multi-agency Regulation Processes</a:t>
            </a: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51962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E52DE-8CA8-A71A-7222-7AB8E12AC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5690112"/>
          </a:xfrm>
        </p:spPr>
        <p:txBody>
          <a:bodyPr>
            <a:normAutofit/>
          </a:bodyPr>
          <a:lstStyle/>
          <a:p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OPPORTUNITIES</a:t>
            </a: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Hospital desperate for housing led to 30 beds for Navigator Homes staff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Washington DC attitude toward Martha’s Vineyard and the USDA Regional Office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Complex DPH processes and delays, but new State leadership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Strong political support; local, state, and federal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Green House requirements but leadership support and experience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¶   Hebrew Senior Life expertise and alliance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endParaRPr lang="en-US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84922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0D0AB-532A-C4B9-21FC-E1F9A4B82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9149" y="1391056"/>
            <a:ext cx="9270459" cy="4036978"/>
          </a:xfrm>
        </p:spPr>
        <p:txBody>
          <a:bodyPr/>
          <a:lstStyle/>
          <a:p>
            <a:r>
              <a:rPr lang="en-US" sz="4000" dirty="0">
                <a:latin typeface="Didot" panose="02000503000000020003" pitchFamily="2" charset="-79"/>
                <a:cs typeface="Didot" panose="02000503000000020003" pitchFamily="2" charset="-79"/>
              </a:rPr>
              <a:t>THANK YOU</a:t>
            </a:r>
            <a:br>
              <a:rPr lang="en-US" sz="4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4000" dirty="0">
                <a:latin typeface="Didot" panose="02000503000000020003" pitchFamily="2" charset="-79"/>
                <a:cs typeface="Didot" panose="02000503000000020003" pitchFamily="2" charset="-79"/>
              </a:rPr>
              <a:t>FOR GIVING US THIS </a:t>
            </a:r>
            <a:br>
              <a:rPr lang="en-US" sz="4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4000" dirty="0">
                <a:latin typeface="Didot" panose="02000503000000020003" pitchFamily="2" charset="-79"/>
                <a:cs typeface="Didot" panose="02000503000000020003" pitchFamily="2" charset="-79"/>
              </a:rPr>
              <a:t>PRESENTATION OPPORTUNITY</a:t>
            </a:r>
            <a:br>
              <a:rPr lang="en-US" sz="4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FOR ADDITIONAL INFORMATION, PLEASE CONTACT: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PADDY MOORE     </a:t>
            </a:r>
            <a:r>
              <a:rPr lang="en-US" sz="2000" b="1" dirty="0">
                <a:latin typeface="Didot" panose="02000503000000020003" pitchFamily="2" charset="-79"/>
                <a:cs typeface="Didot" panose="02000503000000020003" pitchFamily="2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MOOREIIPADDY@GMAIL.COM</a:t>
            </a:r>
            <a:r>
              <a:rPr lang="en-US" sz="2000" b="1" dirty="0">
                <a:latin typeface="Didot" panose="02000503000000020003" pitchFamily="2" charset="-79"/>
                <a:cs typeface="Didot" panose="02000503000000020003" pitchFamily="2" charset="-79"/>
              </a:rPr>
              <a:t>      </a:t>
            </a: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OR</a:t>
            </a:r>
            <a:b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</a:br>
            <a:r>
              <a:rPr lang="en-US" sz="2000" dirty="0">
                <a:latin typeface="Didot" panose="02000503000000020003" pitchFamily="2" charset="-79"/>
                <a:cs typeface="Didot" panose="02000503000000020003" pitchFamily="2" charset="-79"/>
              </a:rPr>
              <a:t>DAVID ROUSH          </a:t>
            </a:r>
            <a:r>
              <a:rPr lang="en-US" sz="2000" b="1" u="sng" dirty="0" err="1">
                <a:latin typeface="Didot" panose="02000503000000020003" pitchFamily="2" charset="-79"/>
                <a:cs typeface="Didot" panose="02000503000000020003" pitchFamily="2" charset="-79"/>
              </a:rPr>
              <a:t>DRoush@StrategicCareS.com</a:t>
            </a:r>
            <a:endParaRPr lang="en-US" sz="4000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803396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1289</TotalTime>
  <Words>1261</Words>
  <Application>Microsoft Macintosh PowerPoint</Application>
  <PresentationFormat>Widescreen</PresentationFormat>
  <Paragraphs>82</Paragraphs>
  <Slides>27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Century Gothic</vt:lpstr>
      <vt:lpstr>Courier New</vt:lpstr>
      <vt:lpstr>Didot</vt:lpstr>
      <vt:lpstr>Garamond</vt:lpstr>
      <vt:lpstr>Wingdings</vt:lpstr>
      <vt:lpstr>Savon</vt:lpstr>
      <vt:lpstr>Presentation for:  Dignity alliance massachusetts</vt:lpstr>
      <vt:lpstr>PRESENTED BY:</vt:lpstr>
      <vt:lpstr>HISTORY 2015 – 2021  Healthy Aging MV to Navigator Homes   ¶  Searches for a better Nursing Home        Dr. William Thomas, MD, Gerontologist, and transformative thinker: – “What we need is a               radical reinterpretation of longevity that makes elders and their needs central to our            collective pursuit of happiness and well-being.”  ¶  Green House Model  ¶  Feasibility Study 2015 with Terri Sult, President, Chi Partners  ¶  Institute for Healthcare Improvement, Dr. Donald Berwick—4 M’s  ¶  MV Hospital Leadership Changes; truth telling and new partnership  ¶  Importance of Data Gatherings:  Two surveys of MV Older Adults (2015-2016 and 2020)    </vt:lpstr>
      <vt:lpstr>DEVELOPER SERENDIPITY   2018 – 2020   ¶  Renee Lohman, Developer, Navigator Elder Homes of New England,  The Green          House Project, and LWDA, Architects  ¶  RFP and contract; negotiations on Asset Transfer Agreement, etc.  ¶  Navigator Homes of MV Board of Directors organized and expanded  ¶  MV Hospital as partner – in planning, housing, and fundraising  ¶  Green House leadership crucial all along the way  </vt:lpstr>
      <vt:lpstr>Video of What It is Like Living in a Green House Home  (Where Love Matters)   </vt:lpstr>
      <vt:lpstr>Why the Green House Model?      Four Principles  I.  Real Home  ¶   Commitment to dining/food convivium ¶   Elimination of anything contrary to Real Home        No institutional dress, signage, alarms, furniture, fixtures, etc.        Smells, looks, feels like a real, normal home ¶   Design of space throughout ¶   Separate short term rehab—long term care   II.  Meaningful Life for all residents  ¶   Deep knowing of elders by all staff—including history, preferences, and passion, etc. ¶   Rhythm and routine in each home determined by elders and “Shahbazim” ¶   Elder autonomy and control in daily decisions regarding sleep, access to kitchen, etc. ¶   Purposeful engagement of residents ¶   “Shahbazim” are partners with each patient, with activities staff, etc.           </vt:lpstr>
      <vt:lpstr>Why the Green House Model?      Four Principles (Continued)   III.  Empowered Staff  ¶   Empowered workforce model—flattened hierarchy to shift institutional beliefs, behaviors,           and systems ¶   Universal worker model in self-managed work teams—dedicated, consistent staffing ¶   Utilize Green House coaching approach with Guide role as supervisor to the self-managed               work team ¶   Shared decision-–making is conducted in Green House’s collaborative manner ¶   Clinical Support Team approach integrates Green House principles   IV.  Model Support for Sustainability  ¶   Implement and sustain Green House education for newly-hired staff ¶   Demonstrate commitment to growth and develop of current employees ¶   Annual participation in data collection for Green House and Center for Innovation ¶   Annual dues payment to Peer Network ¶   Commitment to a Home for Life philosophy  </vt:lpstr>
      <vt:lpstr>PROJECT LOCATION ON MARTHA’S VINEYARD</vt:lpstr>
      <vt:lpstr>ARCHITECTURAL LOCUS OF SITE PLAN </vt:lpstr>
      <vt:lpstr>  ARCHITECTURAL RENDERINGS OF NAVIGATOR HOMES OF MV  Front Facade </vt:lpstr>
      <vt:lpstr>ARCHITECTURAL RENDERINGS OF NAVIGATOR HOMES OF MV   Rear Façade of all Five (5) Green House Homes will face into a Pocket Park</vt:lpstr>
      <vt:lpstr>ARCHITECTURAL RENDERINGS OF NAVIGATOR HOMES OF MV  Floor Plan Layout</vt:lpstr>
      <vt:lpstr>ARCHITECTURAL RENDERINGS OF NAVIGATOR HOMES OF MV  Shared Common Living Room Space with Fireplace</vt:lpstr>
      <vt:lpstr>ARCHITECTURAL RENDERINGS OF NAVIGATOR HOMES OF MV  Fully Accessible Common Kitchen and Dining</vt:lpstr>
      <vt:lpstr>ARCHITECTURAL RENDERINGS OF NAVIGATOR HOMES OF MV  Dining and Food Convivium is Encouraged</vt:lpstr>
      <vt:lpstr>ARCHITECTURAL RENDERINGS OF NAVIGATOR HOMES OF MV  This is a picture of a Typical Nursing Home Bedroom Layout in Massachusetts.  ¶ Each Resident Shares     a Bedroom with an-     other Resident.  The     only privacy is a      pull curtain.      ¶ Those two Residents     share One bathroom     with two other      Residents so there are     Four Residents per     One bathroom.</vt:lpstr>
      <vt:lpstr>ARCHITECTURAL RENDERINGS OF NAVIGATOR HOMES OF MV  Private Bedroom and Private Bathroom for each Resident</vt:lpstr>
      <vt:lpstr>ARCHITECTURAL RENDERINGS OF NAVIGATOR HOMES OF MV  In Each of the Five Homes, Other Amenities Include:     ¶  Spa and Salon    ¶  Covered Front Porch     ¶  Screened-In, Fully Accessible             Back Porch Overlooking             the Pocket Park    ¶  Rear Landscaped Patio</vt:lpstr>
      <vt:lpstr>DEVELOPMENT PROCESS AND PROJECT TIMELINE     2021</vt:lpstr>
      <vt:lpstr>DEVELOPMENT PROCESS AND PROJECT TIMELINE   2022</vt:lpstr>
      <vt:lpstr>DEVELOPMENT PROCESS AND PROJECT TIMELINE 2023</vt:lpstr>
      <vt:lpstr>DEVELOPMENT PROCESS AND PROJECT TIMELINE 2023 (Continued)</vt:lpstr>
      <vt:lpstr>DEVELOPMENT PROCESS AND PROJECT TIMELINE 2025</vt:lpstr>
      <vt:lpstr>NAVIGATOR HOMES OF MV FINANCING &amp; EXECUTIVE SUMMARY</vt:lpstr>
      <vt:lpstr>BARRIERS AND CHALLENGES  ¶   Renee Lohman’s death--May 2022  ¶   Resistance to Change From Windemere--Navigator  ¶   Suspicion of Nursing Home Industry  ¶   NIMBY  ¶   Stereotype of Martha’s Vineyard    ¶   Islanders’ attitudes toward Medicaid, Medicare, Private Pay  ¶   Fundraising – both public and private  ¶   Multi-layer and multi-agency Regulation Processes</vt:lpstr>
      <vt:lpstr>OPPORTUNITIES  ¶   Hospital desperate for housing led to 30 beds for Navigator Homes staff  ¶   Washington DC attitude toward Martha’s Vineyard and the USDA Regional Office  ¶   Complex DPH processes and delays, but new State leadership  ¶   Strong political support; local, state, and federal  ¶   Green House requirements but leadership support and experience  ¶   Hebrew Senior Life expertise and alliance </vt:lpstr>
      <vt:lpstr>THANK YOU FOR GIVING US THIS  PRESENTATION OPPORTUNITY  FOR ADDITIONAL INFORMATION, PLEASE CONTACT:  PADDY MOORE     MOOREIIPADDY@GMAIL.COM      OR DAVID ROUSH          DRoush@StrategicCareS.com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for:  Dignity alliance massachusetts</dc:title>
  <dc:creator>Paddy Moore</dc:creator>
  <cp:lastModifiedBy>Paddy Moore</cp:lastModifiedBy>
  <cp:revision>3</cp:revision>
  <cp:lastPrinted>2023-09-27T17:10:45Z</cp:lastPrinted>
  <dcterms:created xsi:type="dcterms:W3CDTF">2023-09-26T19:53:48Z</dcterms:created>
  <dcterms:modified xsi:type="dcterms:W3CDTF">2023-09-27T17:23:24Z</dcterms:modified>
</cp:coreProperties>
</file>