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39"/>
  </p:notesMasterIdLst>
  <p:sldIdLst>
    <p:sldId id="286" r:id="rId2"/>
    <p:sldId id="348" r:id="rId3"/>
    <p:sldId id="256" r:id="rId4"/>
    <p:sldId id="331" r:id="rId5"/>
    <p:sldId id="330" r:id="rId6"/>
    <p:sldId id="337" r:id="rId7"/>
    <p:sldId id="333" r:id="rId8"/>
    <p:sldId id="332" r:id="rId9"/>
    <p:sldId id="335" r:id="rId10"/>
    <p:sldId id="336" r:id="rId11"/>
    <p:sldId id="352" r:id="rId12"/>
    <p:sldId id="265" r:id="rId13"/>
    <p:sldId id="257" r:id="rId14"/>
    <p:sldId id="338" r:id="rId15"/>
    <p:sldId id="259" r:id="rId16"/>
    <p:sldId id="264" r:id="rId17"/>
    <p:sldId id="329" r:id="rId18"/>
    <p:sldId id="347" r:id="rId19"/>
    <p:sldId id="277" r:id="rId20"/>
    <p:sldId id="278" r:id="rId21"/>
    <p:sldId id="279" r:id="rId22"/>
    <p:sldId id="324" r:id="rId23"/>
    <p:sldId id="280" r:id="rId24"/>
    <p:sldId id="325" r:id="rId25"/>
    <p:sldId id="281" r:id="rId26"/>
    <p:sldId id="326" r:id="rId27"/>
    <p:sldId id="282" r:id="rId28"/>
    <p:sldId id="301" r:id="rId29"/>
    <p:sldId id="320" r:id="rId30"/>
    <p:sldId id="322" r:id="rId31"/>
    <p:sldId id="321" r:id="rId32"/>
    <p:sldId id="323" r:id="rId33"/>
    <p:sldId id="341" r:id="rId34"/>
    <p:sldId id="343" r:id="rId35"/>
    <p:sldId id="349" r:id="rId36"/>
    <p:sldId id="350" r:id="rId37"/>
    <p:sldId id="354" r:id="rId3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CCEF85-AE2E-E931-4303-175D7B997B52}" name="Amanda Gasparonis" initials="AG" userId="S::agasparonis@dlc-ma.org::71f4c942-2b17-40a6-9a2f-2bff6ec47411" providerId="AD"/>
  <p188:author id="{AC53FAAF-F3E2-13BF-D16B-0E1B4DA63A5E}" name="Guest User" initials="GU" userId="S::urn:spo:anon#71e3f82cee6ed5edb3840945dd4037cb68868f87b741bce9a8e039d4d6af02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6A"/>
    <a:srgbClr val="749D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14"/>
    <p:restoredTop sz="94694"/>
  </p:normalViewPr>
  <p:slideViewPr>
    <p:cSldViewPr snapToGrid="0">
      <p:cViewPr varScale="1">
        <p:scale>
          <a:sx n="116" d="100"/>
          <a:sy n="116" d="100"/>
        </p:scale>
        <p:origin x="13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5F136D66-D76A-44AD-ABD3-1B2705205CE3}" type="datetimeFigureOut">
              <a:rPr lang="en-US" smtClean="0"/>
              <a:t>12/13/2023</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A5498B18-F13D-409B-9872-97530A66DE91}" type="slidenum">
              <a:rPr lang="en-US" smtClean="0"/>
              <a:t>‹#›</a:t>
            </a:fld>
            <a:endParaRPr lang="en-US" dirty="0"/>
          </a:p>
        </p:txBody>
      </p:sp>
    </p:spTree>
    <p:extLst>
      <p:ext uri="{BB962C8B-B14F-4D97-AF65-F5344CB8AC3E}">
        <p14:creationId xmlns:p14="http://schemas.microsoft.com/office/powerpoint/2010/main" val="2811653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2393517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926239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4063922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418035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357924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184884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342845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200968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208610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2475218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260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3540264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82640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3164503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1395115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BD07BF-9D54-45C7-AF15-68803A8C1B06}"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D950FC-1AE5-417D-979E-B4F9EB2485B7}" type="slidenum">
              <a:rPr lang="en-US" smtClean="0"/>
              <a:t>‹#›</a:t>
            </a:fld>
            <a:endParaRPr lang="en-US" dirty="0"/>
          </a:p>
        </p:txBody>
      </p:sp>
    </p:spTree>
    <p:extLst>
      <p:ext uri="{BB962C8B-B14F-4D97-AF65-F5344CB8AC3E}">
        <p14:creationId xmlns:p14="http://schemas.microsoft.com/office/powerpoint/2010/main" val="3361855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1BD07BF-9D54-45C7-AF15-68803A8C1B06}" type="datetimeFigureOut">
              <a:rPr lang="en-US" smtClean="0"/>
              <a:t>12/13/2023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CD950FC-1AE5-417D-979E-B4F9EB2485B7}" type="slidenum">
              <a:rPr lang="en-US" smtClean="0"/>
              <a:t>‹#›</a:t>
            </a:fld>
            <a:endParaRPr lang="en-US" dirty="0"/>
          </a:p>
        </p:txBody>
      </p:sp>
    </p:spTree>
    <p:extLst>
      <p:ext uri="{BB962C8B-B14F-4D97-AF65-F5344CB8AC3E}">
        <p14:creationId xmlns:p14="http://schemas.microsoft.com/office/powerpoint/2010/main" val="347281641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www.dlc-ma.org/wp-content/uploads/2023/08/DLC-BSH-Public-Report-7.31.2023.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doe.mass.edu/news/news.aspx?id=26863"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www.dlc-ma.org/wp-content/uploads/2021/01/Tewksbury_Record_Request_June_2020_TP__16857.pdf" TargetMode="External"/><Relationship Id="rId3" Type="http://schemas.openxmlformats.org/officeDocument/2006/relationships/hyperlink" Target="https://www.dlc-ma.org/wp-content/uploads/2021/06/CK-Final-Report.pdf" TargetMode="External"/><Relationship Id="rId7" Type="http://schemas.openxmlformats.org/officeDocument/2006/relationships/hyperlink" Target="https://www.dlc-ma.org/wp-content/uploads/2021/01/LSH-Investigation-Letter-6.15.2020.pdf" TargetMode="External"/><Relationship Id="rId2" Type="http://schemas.openxmlformats.org/officeDocument/2006/relationships/hyperlink" Target="https://www.dlc-ma.org/wp-content/uploads/2021/11/Direct-Support-Workforce-Report-Final-11-29-21.pdf" TargetMode="External"/><Relationship Id="rId1" Type="http://schemas.openxmlformats.org/officeDocument/2006/relationships/slideLayout" Target="../slideLayouts/slideLayout2.xml"/><Relationship Id="rId6" Type="http://schemas.openxmlformats.org/officeDocument/2006/relationships/hyperlink" Target="https://www.dlc-ma.org/wp-content/uploads/2022/03/FINAL-Public-Report-C-19-DOC-Facilities-3.28.2022-1.pdf" TargetMode="External"/><Relationship Id="rId5" Type="http://schemas.openxmlformats.org/officeDocument/2006/relationships/hyperlink" Target="https://www.dlc-ma.org/wp-content/uploads/2021/01/DLC-DOC-Inv.-Preliminary-Findings-Letter-11.20.2020.pdf" TargetMode="External"/><Relationship Id="rId4" Type="http://schemas.openxmlformats.org/officeDocument/2006/relationships/hyperlink" Target="https://www.dlc-ma.org/wp-content/uploads/2021/01/DLC-MCI-S-and-MCI-N-Investigation-Letter-4.27.2020.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557392"/>
            <a:ext cx="7766936" cy="2054268"/>
          </a:xfrm>
        </p:spPr>
        <p:txBody>
          <a:bodyPr/>
          <a:lstStyle/>
          <a:p>
            <a:r>
              <a:rPr lang="en-US" dirty="0">
                <a:solidFill>
                  <a:srgbClr val="00446A"/>
                </a:solidFill>
              </a:rPr>
              <a:t>Overview of DLC for Dignity Alliance</a:t>
            </a:r>
          </a:p>
        </p:txBody>
      </p:sp>
      <p:pic>
        <p:nvPicPr>
          <p:cNvPr id="1026" name="37F313CE-2820-4D85-AC6D-7D67B84E1315" descr="37F313CE-2820-4D85-AC6D-7D67B84E13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355" y="591899"/>
            <a:ext cx="2901275" cy="28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809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75781"/>
            <a:ext cx="8596668" cy="1554619"/>
          </a:xfrm>
        </p:spPr>
        <p:txBody>
          <a:bodyPr/>
          <a:lstStyle/>
          <a:p>
            <a:r>
              <a:rPr lang="en-US" dirty="0">
                <a:solidFill>
                  <a:srgbClr val="00446A"/>
                </a:solidFill>
              </a:rPr>
              <a:t>DLC’s Focus Areas concentrate on core P&amp;A mission – </a:t>
            </a:r>
            <a:r>
              <a:rPr lang="en-US" b="1" i="1" dirty="0">
                <a:solidFill>
                  <a:srgbClr val="00446A"/>
                </a:solidFill>
              </a:rPr>
              <a:t>abuse and neglect</a:t>
            </a:r>
            <a:endParaRPr lang="en-US" dirty="0">
              <a:solidFill>
                <a:srgbClr val="00446A"/>
              </a:solidFill>
            </a:endParaRPr>
          </a:p>
        </p:txBody>
      </p:sp>
      <p:sp>
        <p:nvSpPr>
          <p:cNvPr id="3" name="Content Placeholder 2"/>
          <p:cNvSpPr>
            <a:spLocks noGrp="1"/>
          </p:cNvSpPr>
          <p:nvPr>
            <p:ph idx="1"/>
          </p:nvPr>
        </p:nvSpPr>
        <p:spPr>
          <a:xfrm>
            <a:off x="677334" y="1930400"/>
            <a:ext cx="8596668" cy="3748762"/>
          </a:xfrm>
        </p:spPr>
        <p:txBody>
          <a:bodyPr vert="horz" lIns="91440" tIns="45720" rIns="91440" bIns="45720" rtlCol="0" anchor="t">
            <a:noAutofit/>
          </a:bodyPr>
          <a:lstStyle/>
          <a:p>
            <a:pPr marL="457200" indent="-457200">
              <a:buClr>
                <a:srgbClr val="00446A"/>
              </a:buClr>
              <a:buFont typeface="Wingdings" panose="05000000000000000000" pitchFamily="2" charset="2"/>
              <a:buChar char="Ø"/>
            </a:pPr>
            <a:r>
              <a:rPr lang="en-US" sz="2400" dirty="0">
                <a:latin typeface="Arial"/>
                <a:cs typeface="Arial"/>
              </a:rPr>
              <a:t>DLC has been working incrementally each year to establish focus areas that center more on monitoring for abuse and neglect and investigating allegations of abuse and/or neglect. </a:t>
            </a:r>
          </a:p>
          <a:p>
            <a:pPr marL="857250" lvl="1" indent="-457200">
              <a:buClr>
                <a:srgbClr val="00446A"/>
              </a:buClr>
              <a:buFont typeface="Wingdings" panose="05000000000000000000" pitchFamily="2" charset="2"/>
              <a:buChar char="Ø"/>
            </a:pPr>
            <a:r>
              <a:rPr lang="en-US" sz="2200" dirty="0">
                <a:latin typeface="Arial"/>
                <a:cs typeface="Arial"/>
              </a:rPr>
              <a:t>Group Homes and Day Programs</a:t>
            </a:r>
          </a:p>
          <a:p>
            <a:pPr marL="857250" lvl="1" indent="-457200">
              <a:buClr>
                <a:srgbClr val="00446A"/>
              </a:buClr>
              <a:buFont typeface="Wingdings" panose="05000000000000000000" pitchFamily="2" charset="2"/>
              <a:buChar char="Ø"/>
            </a:pPr>
            <a:r>
              <a:rPr lang="en-US" sz="2200" dirty="0">
                <a:latin typeface="Arial"/>
                <a:cs typeface="Arial"/>
              </a:rPr>
              <a:t>Facilities – state and private hospitals, nursing facilities, etc.</a:t>
            </a:r>
          </a:p>
          <a:p>
            <a:pPr marL="857250" lvl="1" indent="-457200">
              <a:buClr>
                <a:srgbClr val="00446A"/>
              </a:buClr>
              <a:buFont typeface="Wingdings" panose="05000000000000000000" pitchFamily="2" charset="2"/>
              <a:buChar char="Ø"/>
            </a:pPr>
            <a:r>
              <a:rPr lang="en-US" sz="2200" dirty="0">
                <a:latin typeface="Arial"/>
                <a:cs typeface="Arial"/>
              </a:rPr>
              <a:t>Schools – public and private</a:t>
            </a:r>
          </a:p>
          <a:p>
            <a:pPr marL="457200" indent="-457200">
              <a:buClr>
                <a:srgbClr val="00446A"/>
              </a:buClr>
              <a:buFont typeface="Wingdings" panose="05000000000000000000" pitchFamily="2" charset="2"/>
              <a:buChar char="Ø"/>
            </a:pPr>
            <a:r>
              <a:rPr lang="en-US" sz="2400" dirty="0">
                <a:cs typeface="Arial"/>
              </a:rPr>
              <a:t>DLC annually re-evaluates its Focus Areas to ensure they address the needs of the disability community.  </a:t>
            </a:r>
          </a:p>
          <a:p>
            <a:pPr>
              <a:buClr>
                <a:srgbClr val="00446A"/>
              </a:buClr>
            </a:pPr>
            <a:endParaRPr lang="en-US" sz="2000" dirty="0">
              <a:cs typeface="Arial" panose="020B0604020202020204"/>
            </a:endParaRPr>
          </a:p>
        </p:txBody>
      </p:sp>
    </p:spTree>
    <p:extLst>
      <p:ext uri="{BB962C8B-B14F-4D97-AF65-F5344CB8AC3E}">
        <p14:creationId xmlns:p14="http://schemas.microsoft.com/office/powerpoint/2010/main" val="449740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557392"/>
            <a:ext cx="7766936" cy="2054268"/>
          </a:xfrm>
        </p:spPr>
        <p:txBody>
          <a:bodyPr/>
          <a:lstStyle/>
          <a:p>
            <a:r>
              <a:rPr lang="en-US" dirty="0">
                <a:solidFill>
                  <a:srgbClr val="00446A"/>
                </a:solidFill>
              </a:rPr>
              <a:t>DLC’s Litigation and Systemic Advocacy</a:t>
            </a:r>
          </a:p>
        </p:txBody>
      </p:sp>
      <p:pic>
        <p:nvPicPr>
          <p:cNvPr id="1026" name="37F313CE-2820-4D85-AC6D-7D67B84E1315" descr="37F313CE-2820-4D85-AC6D-7D67B84E13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355" y="591899"/>
            <a:ext cx="2901275" cy="28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564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E684-B4B8-20EF-FB71-809E1409CF20}"/>
              </a:ext>
            </a:extLst>
          </p:cNvPr>
          <p:cNvSpPr>
            <a:spLocks noGrp="1"/>
          </p:cNvSpPr>
          <p:nvPr>
            <p:ph type="title"/>
          </p:nvPr>
        </p:nvSpPr>
        <p:spPr/>
        <p:txBody>
          <a:bodyPr>
            <a:normAutofit fontScale="90000"/>
          </a:bodyPr>
          <a:lstStyle/>
          <a:p>
            <a:r>
              <a:rPr lang="en-US" dirty="0">
                <a:ea typeface="+mj-lt"/>
                <a:cs typeface="+mj-lt"/>
              </a:rPr>
              <a:t>Accessible Electronic Voting Litigation </a:t>
            </a:r>
            <a:br>
              <a:rPr lang="en-US" dirty="0">
                <a:ea typeface="+mj-lt"/>
                <a:cs typeface="+mj-lt"/>
              </a:rPr>
            </a:br>
            <a:r>
              <a:rPr lang="en-US" dirty="0">
                <a:ea typeface="+mj-lt"/>
                <a:cs typeface="+mj-lt"/>
              </a:rPr>
              <a:t>and Systemic Voting Rights Advocacy</a:t>
            </a:r>
            <a:br>
              <a:rPr lang="en-US" dirty="0">
                <a:ea typeface="+mj-lt"/>
                <a:cs typeface="+mj-lt"/>
              </a:rPr>
            </a:br>
            <a:endParaRPr lang="en-US" sz="2000" b="1" dirty="0">
              <a:solidFill>
                <a:schemeClr val="tx1"/>
              </a:solidFill>
              <a:cs typeface="Arial"/>
            </a:endParaRPr>
          </a:p>
        </p:txBody>
      </p:sp>
      <p:sp>
        <p:nvSpPr>
          <p:cNvPr id="3" name="Content Placeholder 2">
            <a:extLst>
              <a:ext uri="{FF2B5EF4-FFF2-40B4-BE49-F238E27FC236}">
                <a16:creationId xmlns:a16="http://schemas.microsoft.com/office/drawing/2014/main" id="{F1D76FA2-817F-1279-B4CB-FF0ECDE3EE51}"/>
              </a:ext>
            </a:extLst>
          </p:cNvPr>
          <p:cNvSpPr>
            <a:spLocks noGrp="1"/>
          </p:cNvSpPr>
          <p:nvPr>
            <p:ph idx="1"/>
          </p:nvPr>
        </p:nvSpPr>
        <p:spPr>
          <a:xfrm>
            <a:off x="677334" y="1869826"/>
            <a:ext cx="8596668" cy="4662825"/>
          </a:xfrm>
        </p:spPr>
        <p:txBody>
          <a:bodyPr vert="horz" lIns="91440" tIns="45720" rIns="91440" bIns="45720" rtlCol="0" anchor="t">
            <a:normAutofit fontScale="85000" lnSpcReduction="10000"/>
          </a:bodyPr>
          <a:lstStyle/>
          <a:p>
            <a:r>
              <a:rPr lang="en-US" dirty="0">
                <a:ea typeface="+mn-lt"/>
                <a:cs typeface="+mn-lt"/>
              </a:rPr>
              <a:t>From 2020 through 2022, DLC successfully prepared and litigated multiple court cases, conducted extensive legislative advocacy, and negotiated with the Secretary of the Commonwealth to secure voters with disabilities who cannot privately and independently access standard print vote by mail ballots accommodations to allow them to vote remotely using their personal assistive technology.</a:t>
            </a:r>
            <a:endParaRPr lang="en-US" dirty="0"/>
          </a:p>
          <a:p>
            <a:r>
              <a:rPr lang="en-US" dirty="0">
                <a:ea typeface="+mn-lt"/>
                <a:cs typeface="+mn-lt"/>
              </a:rPr>
              <a:t>The complete array of accommodations secured are as follows: electronic ballot marking, electronic return, and electronic certification by hand drawn signature or typewritten name for voters who cannot create or place a hand drawn signature due to vision or mobility/dexterity disabilities.</a:t>
            </a:r>
          </a:p>
          <a:p>
            <a:r>
              <a:rPr lang="en-US" dirty="0">
                <a:ea typeface="+mn-lt"/>
                <a:cs typeface="+mn-lt"/>
              </a:rPr>
              <a:t>With the passage of the VOTES Act in 2022, including the amendments that DLC fought to include that incorporate the accommodations DLC secured through litigation, Massachusetts established its permanent accessible vote by mail program, making Massachusetts' system among the most accessible in the entire United States. Thereafter, DLC got the Secretary of the Commonwealth to agree to provide the same accommodations to voters with disabilities participating in the emergency absentee voting program. </a:t>
            </a:r>
          </a:p>
          <a:p>
            <a:r>
              <a:rPr lang="en-US" dirty="0">
                <a:ea typeface="+mn-lt"/>
                <a:cs typeface="+mn-lt"/>
              </a:rPr>
              <a:t>DLC is monitoring implementation of these provisions and has joined the Election Modernization Steering Committee with Common Cause, MassVOTE, Massachusetts Voter Table, ACLU, League of Women Voters, Lawyers for Civil Rights, and MassPIRG to support a new election reform bill that includes bolstering requirements related to physical accessibility of polling sites.</a:t>
            </a:r>
            <a:endParaRPr lang="en-US" dirty="0">
              <a:cs typeface="Arial"/>
            </a:endParaRPr>
          </a:p>
        </p:txBody>
      </p:sp>
    </p:spTree>
    <p:extLst>
      <p:ext uri="{BB962C8B-B14F-4D97-AF65-F5344CB8AC3E}">
        <p14:creationId xmlns:p14="http://schemas.microsoft.com/office/powerpoint/2010/main" val="1298130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7FC2D-0F62-3D83-9664-DA44D6D18F59}"/>
              </a:ext>
            </a:extLst>
          </p:cNvPr>
          <p:cNvSpPr>
            <a:spLocks noGrp="1"/>
          </p:cNvSpPr>
          <p:nvPr>
            <p:ph type="title"/>
          </p:nvPr>
        </p:nvSpPr>
        <p:spPr>
          <a:xfrm>
            <a:off x="677334" y="609600"/>
            <a:ext cx="8887431" cy="1451142"/>
          </a:xfrm>
        </p:spPr>
        <p:txBody>
          <a:bodyPr>
            <a:normAutofit/>
          </a:bodyPr>
          <a:lstStyle/>
          <a:p>
            <a:r>
              <a:rPr lang="en-US" dirty="0">
                <a:cs typeface="Arial"/>
              </a:rPr>
              <a:t>Briggs v. Department of Correction</a:t>
            </a:r>
            <a:br>
              <a:rPr lang="en-US" dirty="0">
                <a:cs typeface="Arial"/>
              </a:rPr>
            </a:br>
            <a:r>
              <a:rPr lang="en-US" sz="2000" b="1" dirty="0">
                <a:solidFill>
                  <a:schemeClr val="tx1"/>
                </a:solidFill>
                <a:cs typeface="Arial"/>
              </a:rPr>
              <a:t>Class action on behalf of Massachusetts state prisoners with hearings disabilities alleging ADA Title II and Constitutional Violations</a:t>
            </a:r>
          </a:p>
        </p:txBody>
      </p:sp>
      <p:sp>
        <p:nvSpPr>
          <p:cNvPr id="3" name="Content Placeholder 2">
            <a:extLst>
              <a:ext uri="{FF2B5EF4-FFF2-40B4-BE49-F238E27FC236}">
                <a16:creationId xmlns:a16="http://schemas.microsoft.com/office/drawing/2014/main" id="{ACD8D931-7733-076E-F7F4-347D9B59A668}"/>
              </a:ext>
            </a:extLst>
          </p:cNvPr>
          <p:cNvSpPr>
            <a:spLocks noGrp="1"/>
          </p:cNvSpPr>
          <p:nvPr>
            <p:ph idx="1"/>
          </p:nvPr>
        </p:nvSpPr>
        <p:spPr/>
        <p:txBody>
          <a:bodyPr vert="horz" lIns="91440" tIns="45720" rIns="91440" bIns="45720" rtlCol="0" anchor="t">
            <a:normAutofit/>
          </a:bodyPr>
          <a:lstStyle/>
          <a:p>
            <a:r>
              <a:rPr lang="en-US" dirty="0">
                <a:ea typeface="+mn-lt"/>
                <a:cs typeface="+mn-lt"/>
              </a:rPr>
              <a:t>DLC, Prisoners Legal Services, Wilmer Hale, and the Washington Lawyers Committee for Civil Rights are litigating a case in federal district court against DOC based on its failure to provide accommodations necessary to allow individuals in DOC custody who are deaf or hard of hearing equal access to DOC programs, services, activities. </a:t>
            </a:r>
          </a:p>
          <a:p>
            <a:r>
              <a:rPr lang="en-US" dirty="0">
                <a:ea typeface="+mn-lt"/>
                <a:cs typeface="+mn-lt"/>
              </a:rPr>
              <a:t>The parties reached a broad settlement concerning a number of areas in 2019, but had a bench trial on the issue of accessible emergency alarms in 2023.  </a:t>
            </a:r>
          </a:p>
          <a:p>
            <a:r>
              <a:rPr lang="en-US" dirty="0">
                <a:ea typeface="+mn-lt"/>
                <a:cs typeface="+mn-lt"/>
              </a:rPr>
              <a:t>Class counsel are awaiting the court’s decision on the bench trial and DOC’s opposition to our motion for a finding of substantial noncompliance with the settlement agreement.</a:t>
            </a:r>
            <a:endParaRPr lang="en-US" dirty="0">
              <a:cs typeface="Arial"/>
            </a:endParaRPr>
          </a:p>
          <a:p>
            <a:endParaRPr lang="en-US" dirty="0">
              <a:cs typeface="Arial"/>
            </a:endParaRPr>
          </a:p>
        </p:txBody>
      </p:sp>
    </p:spTree>
    <p:extLst>
      <p:ext uri="{BB962C8B-B14F-4D97-AF65-F5344CB8AC3E}">
        <p14:creationId xmlns:p14="http://schemas.microsoft.com/office/powerpoint/2010/main" val="2142289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24D3-F61C-23DC-8D58-025A9FAACA7A}"/>
              </a:ext>
            </a:extLst>
          </p:cNvPr>
          <p:cNvSpPr>
            <a:spLocks noGrp="1"/>
          </p:cNvSpPr>
          <p:nvPr>
            <p:ph type="title"/>
          </p:nvPr>
        </p:nvSpPr>
        <p:spPr/>
        <p:txBody>
          <a:bodyPr>
            <a:normAutofit fontScale="90000"/>
          </a:bodyPr>
          <a:lstStyle/>
          <a:p>
            <a:r>
              <a:rPr lang="en-US" dirty="0">
                <a:ea typeface="+mj-lt"/>
                <a:cs typeface="+mj-lt"/>
              </a:rPr>
              <a:t>Doe v. Parole Board</a:t>
            </a:r>
            <a:br>
              <a:rPr lang="en-US" dirty="0">
                <a:ea typeface="+mj-lt"/>
                <a:cs typeface="+mj-lt"/>
              </a:rPr>
            </a:br>
            <a:r>
              <a:rPr lang="en-US" sz="2000" b="1" dirty="0">
                <a:solidFill>
                  <a:schemeClr val="tx1"/>
                </a:solidFill>
                <a:ea typeface="+mj-lt"/>
                <a:cs typeface="+mj-lt"/>
              </a:rPr>
              <a:t>Class action on behalf of incarcerated persons with mental disabilities in violation of ADA Title II  </a:t>
            </a:r>
            <a:r>
              <a:rPr lang="en-US" sz="2000" b="1" i="1" dirty="0">
                <a:solidFill>
                  <a:schemeClr val="tx1"/>
                </a:solidFill>
                <a:ea typeface="+mj-lt"/>
                <a:cs typeface="+mj-lt"/>
              </a:rPr>
              <a:t>(CONFIDENTIAL – NOT YET FILED)</a:t>
            </a:r>
            <a:br>
              <a:rPr lang="en-US" i="1" dirty="0">
                <a:ea typeface="+mj-lt"/>
                <a:cs typeface="+mj-lt"/>
              </a:rPr>
            </a:br>
            <a:endParaRPr lang="en-US" dirty="0"/>
          </a:p>
        </p:txBody>
      </p:sp>
      <p:sp>
        <p:nvSpPr>
          <p:cNvPr id="3" name="Content Placeholder 2">
            <a:extLst>
              <a:ext uri="{FF2B5EF4-FFF2-40B4-BE49-F238E27FC236}">
                <a16:creationId xmlns:a16="http://schemas.microsoft.com/office/drawing/2014/main" id="{630C4CCA-107B-1B55-7993-204F05294F88}"/>
              </a:ext>
            </a:extLst>
          </p:cNvPr>
          <p:cNvSpPr>
            <a:spLocks noGrp="1"/>
          </p:cNvSpPr>
          <p:nvPr>
            <p:ph idx="1"/>
          </p:nvPr>
        </p:nvSpPr>
        <p:spPr>
          <a:xfrm>
            <a:off x="677334" y="1970089"/>
            <a:ext cx="8596668" cy="4071273"/>
          </a:xfrm>
        </p:spPr>
        <p:txBody>
          <a:bodyPr vert="horz" lIns="91440" tIns="45720" rIns="91440" bIns="45720" rtlCol="0" anchor="t">
            <a:normAutofit/>
          </a:bodyPr>
          <a:lstStyle/>
          <a:p>
            <a:r>
              <a:rPr lang="en-US" dirty="0">
                <a:ea typeface="+mn-lt"/>
                <a:cs typeface="+mn-lt"/>
              </a:rPr>
              <a:t>DLC, Mental Health Legal Advisors Committee, and Prisoners Legal Services have filed a lawsuit in Superior Court in June 2023 against the Massachusetts Parole Board for failing to modify its policies and practices to meaningfully assess, consider, and accommodate the needs of individuals with disabilities. </a:t>
            </a:r>
          </a:p>
          <a:p>
            <a:r>
              <a:rPr lang="en-US" dirty="0">
                <a:ea typeface="+mn-lt"/>
                <a:cs typeface="+mn-lt"/>
              </a:rPr>
              <a:t>The case is a follow up to the Supreme Judicial Court’s decision in </a:t>
            </a:r>
            <a:r>
              <a:rPr lang="en-US" i="1" dirty="0">
                <a:ea typeface="+mn-lt"/>
                <a:cs typeface="+mn-lt"/>
              </a:rPr>
              <a:t>Crowell v. Massachusetts Parole Board</a:t>
            </a:r>
            <a:r>
              <a:rPr lang="en-US" dirty="0">
                <a:ea typeface="+mn-lt"/>
                <a:cs typeface="+mn-lt"/>
              </a:rPr>
              <a:t>, 477 Mass. 106 (2017), which made clear that the ADA and the parole statute, M.G.L. c. 127, §130, require the Parole Board to make reasonable modifications to the hearing and decision-making process to provide persons with disabilities a meaningful opportunity to obtain parole. </a:t>
            </a:r>
          </a:p>
        </p:txBody>
      </p:sp>
    </p:spTree>
    <p:extLst>
      <p:ext uri="{BB962C8B-B14F-4D97-AF65-F5344CB8AC3E}">
        <p14:creationId xmlns:p14="http://schemas.microsoft.com/office/powerpoint/2010/main" val="3652234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34D9-FD7E-3F17-8C6B-B03508C0BC29}"/>
              </a:ext>
            </a:extLst>
          </p:cNvPr>
          <p:cNvSpPr>
            <a:spLocks noGrp="1"/>
          </p:cNvSpPr>
          <p:nvPr>
            <p:ph type="title"/>
          </p:nvPr>
        </p:nvSpPr>
        <p:spPr/>
        <p:txBody>
          <a:bodyPr>
            <a:normAutofit/>
          </a:bodyPr>
          <a:lstStyle/>
          <a:p>
            <a:r>
              <a:rPr lang="en-US" dirty="0">
                <a:ea typeface="+mj-lt"/>
                <a:cs typeface="+mj-lt"/>
              </a:rPr>
              <a:t>Muehe, et al. v. City of Boston</a:t>
            </a:r>
            <a:endParaRPr lang="en-US" dirty="0"/>
          </a:p>
          <a:p>
            <a:r>
              <a:rPr lang="en-US" sz="2000" b="1" dirty="0">
                <a:solidFill>
                  <a:schemeClr val="tx1"/>
                </a:solidFill>
                <a:ea typeface="+mj-lt"/>
                <a:cs typeface="+mj-lt"/>
              </a:rPr>
              <a:t>ADA Title II Class Action concerning access to Boston sidewalks and curb cuts</a:t>
            </a:r>
            <a:endParaRPr lang="en-US" sz="2000" dirty="0">
              <a:solidFill>
                <a:schemeClr val="tx1"/>
              </a:solidFill>
              <a:cs typeface="Arial"/>
            </a:endParaRPr>
          </a:p>
        </p:txBody>
      </p:sp>
      <p:sp>
        <p:nvSpPr>
          <p:cNvPr id="3" name="Content Placeholder 2">
            <a:extLst>
              <a:ext uri="{FF2B5EF4-FFF2-40B4-BE49-F238E27FC236}">
                <a16:creationId xmlns:a16="http://schemas.microsoft.com/office/drawing/2014/main" id="{79D2208C-A6AF-E562-4032-2A8ACD347ECE}"/>
              </a:ext>
            </a:extLst>
          </p:cNvPr>
          <p:cNvSpPr>
            <a:spLocks noGrp="1"/>
          </p:cNvSpPr>
          <p:nvPr>
            <p:ph idx="1"/>
          </p:nvPr>
        </p:nvSpPr>
        <p:spPr>
          <a:xfrm>
            <a:off x="677334" y="2010195"/>
            <a:ext cx="8596668" cy="4031167"/>
          </a:xfrm>
        </p:spPr>
        <p:txBody>
          <a:bodyPr vert="horz" lIns="91440" tIns="45720" rIns="91440" bIns="45720" rtlCol="0" anchor="t">
            <a:normAutofit/>
          </a:bodyPr>
          <a:lstStyle/>
          <a:p>
            <a:r>
              <a:rPr lang="en-US" dirty="0">
                <a:ea typeface="+mn-lt"/>
                <a:cs typeface="+mn-lt"/>
              </a:rPr>
              <a:t>After years of negotiations, DLC, Goldstein, Borgen, Dardarian &amp; Ho, and the Civil Rights Education and Enforcement Center entered into a consent decree with the City of Boston approved by the federal district court to install or remediate accessible curb ramps for all corners of the City’s Pedestrian Walkways, with minimum annual commitments for the next ten years of between 1,200 and 1,630 until the City reaches full saturation with every intersection having ADA compliant curb ramps. </a:t>
            </a:r>
            <a:endParaRPr lang="en-US" dirty="0"/>
          </a:p>
          <a:p>
            <a:r>
              <a:rPr lang="en-US" dirty="0">
                <a:ea typeface="+mn-lt"/>
                <a:cs typeface="+mn-lt"/>
              </a:rPr>
              <a:t>In November 2022, Plaintiffs and Boston prevailed in an appeal to the First Circuit Court of Appeals by a lone Objector to the class action settlement.</a:t>
            </a:r>
          </a:p>
          <a:p>
            <a:r>
              <a:rPr lang="en-US" dirty="0">
                <a:ea typeface="+mn-lt"/>
                <a:cs typeface="+mn-lt"/>
              </a:rPr>
              <a:t> The parties are now focused on implementation and monitoring of the consent decree.</a:t>
            </a:r>
            <a:endParaRPr lang="en-US" dirty="0">
              <a:cs typeface="Arial"/>
            </a:endParaRPr>
          </a:p>
        </p:txBody>
      </p:sp>
    </p:spTree>
    <p:extLst>
      <p:ext uri="{BB962C8B-B14F-4D97-AF65-F5344CB8AC3E}">
        <p14:creationId xmlns:p14="http://schemas.microsoft.com/office/powerpoint/2010/main" val="3799870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46572-5D3E-43F3-46D2-35C226DAC312}"/>
              </a:ext>
            </a:extLst>
          </p:cNvPr>
          <p:cNvSpPr>
            <a:spLocks noGrp="1"/>
          </p:cNvSpPr>
          <p:nvPr>
            <p:ph type="title"/>
          </p:nvPr>
        </p:nvSpPr>
        <p:spPr/>
        <p:txBody>
          <a:bodyPr/>
          <a:lstStyle/>
          <a:p>
            <a:r>
              <a:rPr lang="en-US" dirty="0">
                <a:cs typeface="Arial"/>
              </a:rPr>
              <a:t>LaBonte, et al. V. Six Flags New England</a:t>
            </a:r>
            <a:br>
              <a:rPr lang="en-US" dirty="0">
                <a:cs typeface="Arial"/>
              </a:rPr>
            </a:br>
            <a:r>
              <a:rPr lang="en-US" sz="2000" b="1" dirty="0">
                <a:solidFill>
                  <a:schemeClr val="tx1"/>
                </a:solidFill>
                <a:cs typeface="Arial"/>
              </a:rPr>
              <a:t>ADA Title III Access Case</a:t>
            </a:r>
            <a:endParaRPr lang="en-US" sz="2000" b="1" dirty="0">
              <a:solidFill>
                <a:schemeClr val="tx1"/>
              </a:solidFill>
            </a:endParaRPr>
          </a:p>
        </p:txBody>
      </p:sp>
      <p:sp>
        <p:nvSpPr>
          <p:cNvPr id="3" name="Content Placeholder 2">
            <a:extLst>
              <a:ext uri="{FF2B5EF4-FFF2-40B4-BE49-F238E27FC236}">
                <a16:creationId xmlns:a16="http://schemas.microsoft.com/office/drawing/2014/main" id="{89301870-DF6A-9E5D-C08A-B82D112CDD42}"/>
              </a:ext>
            </a:extLst>
          </p:cNvPr>
          <p:cNvSpPr>
            <a:spLocks noGrp="1"/>
          </p:cNvSpPr>
          <p:nvPr>
            <p:ph idx="1"/>
          </p:nvPr>
        </p:nvSpPr>
        <p:spPr>
          <a:xfrm>
            <a:off x="677334" y="1849774"/>
            <a:ext cx="8596668" cy="4191588"/>
          </a:xfrm>
        </p:spPr>
        <p:txBody>
          <a:bodyPr vert="horz" lIns="91440" tIns="45720" rIns="91440" bIns="45720" rtlCol="0" anchor="t">
            <a:normAutofit/>
          </a:bodyPr>
          <a:lstStyle/>
          <a:p>
            <a:r>
              <a:rPr lang="en-US" dirty="0">
                <a:ea typeface="+mn-lt"/>
                <a:cs typeface="+mn-lt"/>
              </a:rPr>
              <a:t>This case concerns discrimination in a place of public accommodation by an amusement park against a child and his family.</a:t>
            </a:r>
          </a:p>
          <a:p>
            <a:r>
              <a:rPr lang="en-US" dirty="0">
                <a:ea typeface="+mn-lt"/>
                <a:cs typeface="+mn-lt"/>
              </a:rPr>
              <a:t>DLC and an attorney in private practice filed a case in federal district court in Springfield alleging that Six Flags New England discriminated against an 11-year-old boy with Spinal Muscular Atrophy Type II and his parents when the park refused to allow the child to use his physician-approved medical stroller in areas of the water park that have shallow standing water or sprinklers. After complaining and insisting that the park should reasonably modify their policies and procedures, the family’s season passes were deactivated and refunded. </a:t>
            </a:r>
          </a:p>
          <a:p>
            <a:r>
              <a:rPr lang="en-US" dirty="0">
                <a:ea typeface="+mn-lt"/>
                <a:cs typeface="+mn-lt"/>
              </a:rPr>
              <a:t>We are currently in the expert discovery phase.</a:t>
            </a:r>
            <a:endParaRPr lang="en-US" dirty="0">
              <a:cs typeface="Arial" panose="020B0604020202020204"/>
            </a:endParaRPr>
          </a:p>
          <a:p>
            <a:endParaRPr lang="en-US" dirty="0">
              <a:cs typeface="Arial" panose="020B0604020202020204"/>
            </a:endParaRPr>
          </a:p>
        </p:txBody>
      </p:sp>
    </p:spTree>
    <p:extLst>
      <p:ext uri="{BB962C8B-B14F-4D97-AF65-F5344CB8AC3E}">
        <p14:creationId xmlns:p14="http://schemas.microsoft.com/office/powerpoint/2010/main" val="2229541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1B2B-9799-FA72-8C04-F6A458641302}"/>
              </a:ext>
            </a:extLst>
          </p:cNvPr>
          <p:cNvSpPr>
            <a:spLocks noGrp="1"/>
          </p:cNvSpPr>
          <p:nvPr>
            <p:ph type="title"/>
          </p:nvPr>
        </p:nvSpPr>
        <p:spPr/>
        <p:txBody>
          <a:bodyPr/>
          <a:lstStyle/>
          <a:p>
            <a:r>
              <a:rPr lang="en-US" dirty="0">
                <a:cs typeface="Arial"/>
              </a:rPr>
              <a:t>Taylor v. Springfield College</a:t>
            </a:r>
            <a:br>
              <a:rPr lang="en-US" dirty="0">
                <a:cs typeface="Arial"/>
              </a:rPr>
            </a:br>
            <a:r>
              <a:rPr lang="en-US" sz="2000" b="1" dirty="0">
                <a:solidFill>
                  <a:schemeClr val="tx1"/>
                </a:solidFill>
                <a:cs typeface="Arial"/>
              </a:rPr>
              <a:t> Employment Discrimination in violation of ADA Title I</a:t>
            </a:r>
            <a:endParaRPr lang="en-US" sz="2000" b="1" dirty="0">
              <a:solidFill>
                <a:schemeClr val="tx1"/>
              </a:solidFill>
            </a:endParaRPr>
          </a:p>
        </p:txBody>
      </p:sp>
      <p:sp>
        <p:nvSpPr>
          <p:cNvPr id="3" name="Content Placeholder 2">
            <a:extLst>
              <a:ext uri="{FF2B5EF4-FFF2-40B4-BE49-F238E27FC236}">
                <a16:creationId xmlns:a16="http://schemas.microsoft.com/office/drawing/2014/main" id="{9F404862-40F5-AD76-1DC4-D46EC17A3773}"/>
              </a:ext>
            </a:extLst>
          </p:cNvPr>
          <p:cNvSpPr>
            <a:spLocks noGrp="1"/>
          </p:cNvSpPr>
          <p:nvPr>
            <p:ph idx="1"/>
          </p:nvPr>
        </p:nvSpPr>
        <p:spPr>
          <a:xfrm>
            <a:off x="677334" y="1859800"/>
            <a:ext cx="8596668" cy="4181562"/>
          </a:xfrm>
        </p:spPr>
        <p:txBody>
          <a:bodyPr vert="horz" lIns="91440" tIns="45720" rIns="91440" bIns="45720" rtlCol="0" anchor="t">
            <a:normAutofit/>
          </a:bodyPr>
          <a:lstStyle/>
          <a:p>
            <a:r>
              <a:rPr lang="en-US" dirty="0">
                <a:ea typeface="+mn-lt"/>
                <a:cs typeface="+mn-lt"/>
              </a:rPr>
              <a:t>DLC filed a lawsuit in federal district court alleging that Springfield College discriminated against our client, who had been a tenured professor until she was terminated while on a medical leave of absence due treatment and surgery related to her colorectal cancer. The lawsuit alleges that the college rigidly applied a six-month maximum medical leave policy in violation of the ADA, Section 504 of the Rehabilitation Act, and Massachusetts law, instead of extending her leave as a reasonable accommodation. </a:t>
            </a:r>
          </a:p>
          <a:p>
            <a:r>
              <a:rPr lang="en-US" dirty="0">
                <a:ea typeface="+mn-lt"/>
                <a:cs typeface="+mn-lt"/>
              </a:rPr>
              <a:t>The parties took part in unsuccessful mediation in early 2023 and are now actively engaged in discovery. </a:t>
            </a:r>
            <a:endParaRPr lang="en-US" dirty="0">
              <a:cs typeface="Arial"/>
            </a:endParaRPr>
          </a:p>
          <a:p>
            <a:endParaRPr lang="en-US" dirty="0">
              <a:cs typeface="Arial"/>
            </a:endParaRPr>
          </a:p>
        </p:txBody>
      </p:sp>
    </p:spTree>
    <p:extLst>
      <p:ext uri="{BB962C8B-B14F-4D97-AF65-F5344CB8AC3E}">
        <p14:creationId xmlns:p14="http://schemas.microsoft.com/office/powerpoint/2010/main" val="623145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2FF79-AFA1-AF8F-0434-D58EC6EA1059}"/>
              </a:ext>
            </a:extLst>
          </p:cNvPr>
          <p:cNvSpPr>
            <a:spLocks noGrp="1"/>
          </p:cNvSpPr>
          <p:nvPr>
            <p:ph type="title"/>
          </p:nvPr>
        </p:nvSpPr>
        <p:spPr>
          <a:xfrm>
            <a:off x="677334" y="639679"/>
            <a:ext cx="8596668" cy="675774"/>
          </a:xfrm>
        </p:spPr>
        <p:txBody>
          <a:bodyPr>
            <a:normAutofit/>
          </a:bodyPr>
          <a:lstStyle/>
          <a:p>
            <a:r>
              <a:rPr lang="en-US" dirty="0">
                <a:ea typeface="+mj-lt"/>
                <a:cs typeface="+mj-lt"/>
              </a:rPr>
              <a:t>Examples of Other Systemic Advocacy</a:t>
            </a:r>
            <a:endParaRPr lang="en-US" sz="2000" b="1" dirty="0">
              <a:solidFill>
                <a:schemeClr val="tx1"/>
              </a:solidFill>
              <a:cs typeface="Arial"/>
            </a:endParaRPr>
          </a:p>
        </p:txBody>
      </p:sp>
      <p:sp>
        <p:nvSpPr>
          <p:cNvPr id="3" name="Content Placeholder 2">
            <a:extLst>
              <a:ext uri="{FF2B5EF4-FFF2-40B4-BE49-F238E27FC236}">
                <a16:creationId xmlns:a16="http://schemas.microsoft.com/office/drawing/2014/main" id="{619CDD7A-681B-9C86-AE0E-51FC4321D6A3}"/>
              </a:ext>
            </a:extLst>
          </p:cNvPr>
          <p:cNvSpPr>
            <a:spLocks noGrp="1"/>
          </p:cNvSpPr>
          <p:nvPr>
            <p:ph idx="1"/>
          </p:nvPr>
        </p:nvSpPr>
        <p:spPr>
          <a:xfrm>
            <a:off x="677333" y="1315453"/>
            <a:ext cx="8996055" cy="5309936"/>
          </a:xfrm>
        </p:spPr>
        <p:txBody>
          <a:bodyPr vert="horz" lIns="91440" tIns="45720" rIns="91440" bIns="45720" rtlCol="0" anchor="t">
            <a:normAutofit/>
          </a:bodyPr>
          <a:lstStyle/>
          <a:p>
            <a:r>
              <a:rPr lang="en-US" b="1" dirty="0">
                <a:ea typeface="+mn-lt"/>
                <a:cs typeface="+mn-lt"/>
              </a:rPr>
              <a:t>Day Habilitation: </a:t>
            </a:r>
            <a:r>
              <a:rPr lang="en-US" dirty="0">
                <a:ea typeface="+mn-lt"/>
                <a:cs typeface="+mn-lt"/>
              </a:rPr>
              <a:t>DLC continues to work on the systemic problem of day habilitation programs not accepting back participants with higher support needs because of vacancies and the workforce crisis. Following discussions with state agencies and public records requests, DLC is preparing to take further action. </a:t>
            </a:r>
          </a:p>
          <a:p>
            <a:r>
              <a:rPr lang="en-US" b="1" dirty="0">
                <a:ea typeface="+mn-lt"/>
                <a:cs typeface="+mn-lt"/>
              </a:rPr>
              <a:t>Continuous Skilled Nursing (CSN): </a:t>
            </a:r>
            <a:r>
              <a:rPr lang="en-US" dirty="0">
                <a:ea typeface="+mn-lt"/>
                <a:cs typeface="+mn-lt"/>
              </a:rPr>
              <a:t>As part of larger systemic efforts to improve access to services for CSN members, DLC entered an appearance and filed an amended complaint in a pro se M.G.L. c. 30A appeal of MassHealth’s decision to deny an 11-year-old child sufficient nursing hours to allow her to live at home with her mother and twin brother. The child currently lives in a pediatric nursing facility. After negotiations with EOHHS, the parties agreed to remand for new hearing before the Board of Hearings and plaintiff dismissed the appeal. DLC is preparing for the hearing in January 2024 and hope to successfully challenge the Community Case Management’s scoring tool and assessment with expert support and get appropriate hours approved. </a:t>
            </a:r>
          </a:p>
          <a:p>
            <a:r>
              <a:rPr lang="en-US" b="1" dirty="0">
                <a:ea typeface="+mn-lt"/>
                <a:cs typeface="+mn-lt"/>
              </a:rPr>
              <a:t>Accessible MassHealth Notices:</a:t>
            </a:r>
            <a:r>
              <a:rPr lang="en-US" dirty="0">
                <a:ea typeface="+mn-lt"/>
                <a:cs typeface="+mn-lt"/>
              </a:rPr>
              <a:t> DLC is engaged in discussions with EOHHS to secure necessary accommodations to allow our MassHealth member clients, all of whom are blind, and other similarly situated MassHealth members, to access written notices routinely mailed by MassHealth and its contractors.</a:t>
            </a:r>
            <a:endParaRPr lang="en-US" dirty="0"/>
          </a:p>
          <a:p>
            <a:endParaRPr lang="en-US" dirty="0">
              <a:cs typeface="Arial"/>
            </a:endParaRPr>
          </a:p>
        </p:txBody>
      </p:sp>
    </p:spTree>
    <p:extLst>
      <p:ext uri="{BB962C8B-B14F-4D97-AF65-F5344CB8AC3E}">
        <p14:creationId xmlns:p14="http://schemas.microsoft.com/office/powerpoint/2010/main" val="2825405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7AC5-78A5-D4A2-4F47-A04A28D4A24D}"/>
              </a:ext>
            </a:extLst>
          </p:cNvPr>
          <p:cNvSpPr>
            <a:spLocks noGrp="1"/>
          </p:cNvSpPr>
          <p:nvPr>
            <p:ph type="title"/>
          </p:nvPr>
        </p:nvSpPr>
        <p:spPr>
          <a:xfrm>
            <a:off x="677334" y="356717"/>
            <a:ext cx="8596668" cy="557684"/>
          </a:xfrm>
        </p:spPr>
        <p:txBody>
          <a:bodyPr>
            <a:normAutofit/>
          </a:bodyPr>
          <a:lstStyle/>
          <a:p>
            <a:r>
              <a:rPr lang="en-US" sz="2800" dirty="0">
                <a:cs typeface="Arial"/>
              </a:rPr>
              <a:t>Recent Amicus Briefs Include:</a:t>
            </a:r>
            <a:endParaRPr lang="en-US" sz="2800" dirty="0"/>
          </a:p>
        </p:txBody>
      </p:sp>
      <p:sp>
        <p:nvSpPr>
          <p:cNvPr id="3" name="Content Placeholder 2">
            <a:extLst>
              <a:ext uri="{FF2B5EF4-FFF2-40B4-BE49-F238E27FC236}">
                <a16:creationId xmlns:a16="http://schemas.microsoft.com/office/drawing/2014/main" id="{E3E5CF9B-FDF6-A326-ABFA-87E985192ACC}"/>
              </a:ext>
            </a:extLst>
          </p:cNvPr>
          <p:cNvSpPr>
            <a:spLocks noGrp="1"/>
          </p:cNvSpPr>
          <p:nvPr>
            <p:ph idx="1"/>
          </p:nvPr>
        </p:nvSpPr>
        <p:spPr>
          <a:xfrm>
            <a:off x="291403" y="914401"/>
            <a:ext cx="9284676" cy="5586883"/>
          </a:xfrm>
        </p:spPr>
        <p:txBody>
          <a:bodyPr vert="horz" lIns="91440" tIns="45720" rIns="91440" bIns="45720" rtlCol="0" anchor="t">
            <a:normAutofit fontScale="25000" lnSpcReduction="20000"/>
          </a:bodyPr>
          <a:lstStyle/>
          <a:p>
            <a:r>
              <a:rPr lang="en-US" sz="4400" b="1" dirty="0">
                <a:solidFill>
                  <a:schemeClr val="tx1"/>
                </a:solidFill>
                <a:cs typeface="Arial"/>
              </a:rPr>
              <a:t>Commonwealth v. A.Z. </a:t>
            </a:r>
          </a:p>
          <a:p>
            <a:pPr lvl="1">
              <a:buFont typeface="Wingdings" panose="05000000000000000000" pitchFamily="2" charset="2"/>
              <a:buChar char="§"/>
            </a:pPr>
            <a:r>
              <a:rPr lang="en-US" sz="4400" dirty="0">
                <a:solidFill>
                  <a:schemeClr val="tx1"/>
                </a:solidFill>
                <a:cs typeface="Arial"/>
              </a:rPr>
              <a:t>DLC, with MHLAC, MAMH, and CPR, filed an amicus brief in October 2023 in a Supreme Judicial Court (SJC) case concerning the involuntary commitment to a state hospital of a first-time defendant for purposes of a competency evaluation, despite his requests to conduct in the evaluation outpatient, his lack of any prior criminal record, self-presentation at his arraignment pursuant to a summons, and no cash bail, among other factors weighing against denial of his liberty to conduct the evaluation. Argument was held November; we await the SJC’s decision.</a:t>
            </a:r>
          </a:p>
          <a:p>
            <a:r>
              <a:rPr lang="en-US" sz="4400" b="1" dirty="0">
                <a:solidFill>
                  <a:schemeClr val="tx1"/>
                </a:solidFill>
                <a:cs typeface="Arial"/>
              </a:rPr>
              <a:t>Impounded Case re: </a:t>
            </a:r>
            <a:r>
              <a:rPr lang="en-US" sz="4400" b="1" dirty="0">
                <a:solidFill>
                  <a:schemeClr val="tx1"/>
                </a:solidFill>
              </a:rPr>
              <a:t>the buildings and grounds restriction a court may order on an individual found not guilty by reason of mental illness, per M.G.L. c. 123, §16(e). </a:t>
            </a:r>
            <a:endParaRPr lang="en-US" sz="4400" b="1" dirty="0">
              <a:solidFill>
                <a:schemeClr val="tx1"/>
              </a:solidFill>
              <a:cs typeface="Arial"/>
            </a:endParaRPr>
          </a:p>
          <a:p>
            <a:pPr lvl="1">
              <a:lnSpc>
                <a:spcPct val="90000"/>
              </a:lnSpc>
              <a:buFont typeface="Wingdings" charset="2"/>
              <a:buChar char="§"/>
            </a:pPr>
            <a:r>
              <a:rPr lang="en-US" sz="4400" dirty="0">
                <a:solidFill>
                  <a:schemeClr val="tx1"/>
                </a:solidFill>
              </a:rPr>
              <a:t>DLC is currently collaborating with MHLAC and MAMH on another brief in an impounded case in which the SJC has issued a solicitation seeking amicus input on whether the statute violates due process and is unconstitutional the lack of a standard that the court must apply in determining whether an individual, once committed, should be restricted to the “buildings and grounds”  </a:t>
            </a:r>
          </a:p>
          <a:p>
            <a:r>
              <a:rPr lang="en-US" sz="4400" b="1" dirty="0">
                <a:solidFill>
                  <a:schemeClr val="tx1"/>
                </a:solidFill>
                <a:cs typeface="Arial"/>
              </a:rPr>
              <a:t>Commonwealth v. Welch</a:t>
            </a:r>
          </a:p>
          <a:p>
            <a:pPr lvl="1">
              <a:buFont typeface="Wingdings" panose="05000000000000000000" pitchFamily="2" charset="2"/>
              <a:buChar char="§"/>
            </a:pPr>
            <a:r>
              <a:rPr lang="en-US" sz="4400" dirty="0">
                <a:solidFill>
                  <a:schemeClr val="tx1"/>
                </a:solidFill>
                <a:cs typeface="Arial"/>
              </a:rPr>
              <a:t>DLC is preparing an amicus brief concerning a trial court judge’s decision to excuse a juror identified as autistic for cause based upon “his presentation” and a brief, concerning voir dire.  </a:t>
            </a:r>
            <a:endParaRPr lang="en-US" sz="4400" b="1" dirty="0">
              <a:solidFill>
                <a:schemeClr val="tx1"/>
              </a:solidFill>
              <a:cs typeface="Arial"/>
            </a:endParaRPr>
          </a:p>
          <a:p>
            <a:r>
              <a:rPr lang="en-US" sz="4400" b="1" dirty="0">
                <a:solidFill>
                  <a:schemeClr val="tx1"/>
                </a:solidFill>
                <a:cs typeface="Arial"/>
              </a:rPr>
              <a:t>U.S. Bank National Assn. v. Cherry</a:t>
            </a:r>
          </a:p>
          <a:p>
            <a:pPr lvl="1">
              <a:buFont typeface="Wingdings" panose="05000000000000000000" pitchFamily="2" charset="2"/>
              <a:buChar char="§"/>
            </a:pPr>
            <a:r>
              <a:rPr lang="en-US" sz="4400" dirty="0">
                <a:solidFill>
                  <a:schemeClr val="tx1"/>
                </a:solidFill>
                <a:cs typeface="Arial"/>
              </a:rPr>
              <a:t>DLC filed an amicus brief in July 2023 in the Massachusetts Appeals Court (MAC) concerning the court’s failure to properly consider and issue written findings re: appellant's request for a continuance as an accommodation due to severe COVID-19 symptoms. The brief focuses on reinforcing Title II's application to access to courthouses and judicial proceedings and the requirements set forth in Adjartey v. Central Division of the Housing Court Department, 481 Mass. 830 (2019).</a:t>
            </a:r>
          </a:p>
          <a:p>
            <a:r>
              <a:rPr lang="en-US" sz="4400" b="1" dirty="0">
                <a:solidFill>
                  <a:schemeClr val="tx1"/>
                </a:solidFill>
                <a:cs typeface="Arial"/>
              </a:rPr>
              <a:t>Judge Rotenberg Education Center, et al. v. Commissioners of DDS and DEEC</a:t>
            </a:r>
          </a:p>
          <a:p>
            <a:pPr lvl="1">
              <a:buFont typeface="Wingdings" panose="05000000000000000000" pitchFamily="2" charset="2"/>
              <a:buChar char="§"/>
            </a:pPr>
            <a:r>
              <a:rPr lang="en-US" sz="4400" dirty="0">
                <a:solidFill>
                  <a:schemeClr val="tx1"/>
                </a:solidFill>
                <a:ea typeface="+mn-lt"/>
                <a:cs typeface="+mn-lt"/>
              </a:rPr>
              <a:t>DLC and CPR filed an amicus in April 2023 brief representing various disability organizations in support of an appeal by the Commonwealth, in a case seeking to end the consent decree which limits the ability of the state to regulate aversive electrical shock used at JRC. In September 2023, the SJC affirmed the trial court’s denial of a motion to terminate the consent decree permitting use of such aversives. </a:t>
            </a:r>
          </a:p>
          <a:p>
            <a:r>
              <a:rPr lang="en-US" sz="4400" b="1" dirty="0">
                <a:solidFill>
                  <a:schemeClr val="tx1"/>
                </a:solidFill>
                <a:ea typeface="+mn-lt"/>
                <a:cs typeface="+mn-lt"/>
              </a:rPr>
              <a:t>Commonwealth v. Clinton, et al.</a:t>
            </a:r>
            <a:endParaRPr lang="en-US" sz="4400" dirty="0">
              <a:solidFill>
                <a:schemeClr val="tx1"/>
              </a:solidFill>
              <a:ea typeface="+mn-lt"/>
              <a:cs typeface="+mn-lt"/>
            </a:endParaRPr>
          </a:p>
          <a:p>
            <a:pPr lvl="1">
              <a:buFont typeface="Wingdings" charset="2"/>
              <a:buChar char="§"/>
            </a:pPr>
            <a:r>
              <a:rPr lang="en-US" sz="4400" dirty="0">
                <a:solidFill>
                  <a:schemeClr val="tx1"/>
                </a:solidFill>
                <a:cs typeface="Arial"/>
              </a:rPr>
              <a:t>DLC filed an amicus brief in the SJC Brief addressing liability of administrators as "caretakers" under M.G.L. c. 265, § 13K (a) in matter brought to address administrator actions at the Holyoke Soldiers Home that gave rise to many tragic deaths. SJC issued its decision in April 2023, reversing the dismissals. The decision used language from DLC’s brief (footnotes 11 and 13) in supporting its decision. </a:t>
            </a:r>
          </a:p>
          <a:p>
            <a:endParaRPr lang="en-US" dirty="0">
              <a:cs typeface="Arial"/>
            </a:endParaRPr>
          </a:p>
        </p:txBody>
      </p:sp>
    </p:spTree>
    <p:extLst>
      <p:ext uri="{BB962C8B-B14F-4D97-AF65-F5344CB8AC3E}">
        <p14:creationId xmlns:p14="http://schemas.microsoft.com/office/powerpoint/2010/main" val="1012816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6771" y="1414244"/>
            <a:ext cx="9144000" cy="1670941"/>
          </a:xfrm>
        </p:spPr>
        <p:txBody>
          <a:bodyPr>
            <a:normAutofit fontScale="90000"/>
          </a:bodyPr>
          <a:lstStyle/>
          <a:p>
            <a:r>
              <a:rPr lang="en-US" sz="4800" dirty="0">
                <a:solidFill>
                  <a:srgbClr val="00446A"/>
                </a:solidFill>
              </a:rPr>
              <a:t>DLC’s focus on core P&amp;A mission of addressing </a:t>
            </a:r>
            <a:r>
              <a:rPr lang="en-US" sz="4800" b="1" i="1" dirty="0">
                <a:solidFill>
                  <a:srgbClr val="00446A"/>
                </a:solidFill>
              </a:rPr>
              <a:t>abuse and neglect</a:t>
            </a:r>
            <a:endParaRPr lang="en-US" sz="4800" b="1" i="1" dirty="0">
              <a:solidFill>
                <a:srgbClr val="00446A"/>
              </a:solidFill>
              <a:cs typeface="Arial"/>
            </a:endParaRPr>
          </a:p>
        </p:txBody>
      </p:sp>
      <p:sp>
        <p:nvSpPr>
          <p:cNvPr id="3" name="Subtitle 2"/>
          <p:cNvSpPr>
            <a:spLocks noGrp="1"/>
          </p:cNvSpPr>
          <p:nvPr>
            <p:ph type="subTitle" idx="1"/>
          </p:nvPr>
        </p:nvSpPr>
        <p:spPr>
          <a:xfrm>
            <a:off x="1490597" y="4050833"/>
            <a:ext cx="7783406" cy="1573353"/>
          </a:xfrm>
        </p:spPr>
        <p:txBody>
          <a:bodyPr>
            <a:normAutofit/>
          </a:bodyPr>
          <a:lstStyle/>
          <a:p>
            <a:pPr marL="457200" indent="-457200" algn="l">
              <a:buClr>
                <a:srgbClr val="00446A"/>
              </a:buClr>
              <a:buFont typeface="Wingdings" panose="05000000000000000000" pitchFamily="2" charset="2"/>
              <a:buChar char="Ø"/>
            </a:pPr>
            <a:r>
              <a:rPr lang="en-US" sz="3000" dirty="0"/>
              <a:t>Utilizing our UNIQUE role and authority as the Massachusetts P&amp;A System, which no other entity in the state possesses</a:t>
            </a:r>
            <a:r>
              <a:rPr lang="en-US" sz="3200" dirty="0"/>
              <a:t> </a:t>
            </a:r>
            <a:endParaRPr lang="en-US" dirty="0"/>
          </a:p>
          <a:p>
            <a:endParaRPr lang="en-US" dirty="0"/>
          </a:p>
        </p:txBody>
      </p:sp>
    </p:spTree>
    <p:extLst>
      <p:ext uri="{BB962C8B-B14F-4D97-AF65-F5344CB8AC3E}">
        <p14:creationId xmlns:p14="http://schemas.microsoft.com/office/powerpoint/2010/main" val="3111662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75781"/>
            <a:ext cx="8596668" cy="1554619"/>
          </a:xfrm>
        </p:spPr>
        <p:txBody>
          <a:bodyPr>
            <a:normAutofit/>
          </a:bodyPr>
          <a:lstStyle/>
          <a:p>
            <a:r>
              <a:rPr lang="en-US" dirty="0">
                <a:solidFill>
                  <a:srgbClr val="00446A"/>
                </a:solidFill>
              </a:rPr>
              <a:t>Bridgewater State Hospital (BSH) Monitoring and Investigations</a:t>
            </a:r>
            <a:endParaRPr lang="en-US" dirty="0">
              <a:solidFill>
                <a:srgbClr val="00446A"/>
              </a:solidFill>
              <a:cs typeface="Arial"/>
            </a:endParaRPr>
          </a:p>
        </p:txBody>
      </p:sp>
      <p:sp>
        <p:nvSpPr>
          <p:cNvPr id="3" name="Content Placeholder 2"/>
          <p:cNvSpPr>
            <a:spLocks noGrp="1"/>
          </p:cNvSpPr>
          <p:nvPr>
            <p:ph idx="1"/>
          </p:nvPr>
        </p:nvSpPr>
        <p:spPr>
          <a:xfrm>
            <a:off x="677334" y="1678816"/>
            <a:ext cx="8955771" cy="4734510"/>
          </a:xfrm>
        </p:spPr>
        <p:txBody>
          <a:bodyPr vert="horz" lIns="91440" tIns="45720" rIns="91440" bIns="45720" rtlCol="0" anchor="t">
            <a:noAutofit/>
          </a:bodyPr>
          <a:lstStyle/>
          <a:p>
            <a:pPr>
              <a:buClr>
                <a:srgbClr val="00446A"/>
              </a:buClr>
            </a:pPr>
            <a:r>
              <a:rPr lang="en-US" dirty="0"/>
              <a:t>DLC entered into a settlement agreement with Commonwealth following a P&amp;A investigation in December 2014 concerning BSH's improper use of restraint and seclusion, resulting in DLC being settlement monitor for 2 years, along with partial state funding to be there 3 days per week; also monitoring parallel state court settlement in Prisoners Legal Services </a:t>
            </a:r>
            <a:r>
              <a:rPr lang="en-US" i="1" dirty="0"/>
              <a:t>Minich </a:t>
            </a:r>
            <a:r>
              <a:rPr lang="en-US" dirty="0"/>
              <a:t>suit.</a:t>
            </a:r>
            <a:endParaRPr lang="en-US" dirty="0">
              <a:cs typeface="Arial"/>
            </a:endParaRPr>
          </a:p>
          <a:p>
            <a:pPr>
              <a:buClr>
                <a:srgbClr val="00446A"/>
              </a:buClr>
            </a:pPr>
            <a:r>
              <a:rPr lang="en-US" dirty="0"/>
              <a:t>DLC's has maintained a continuing intensive presence on site since 2014, aside from a period of remote monitoring during the height of COVID-19 pandemic. </a:t>
            </a:r>
            <a:endParaRPr lang="en-US" dirty="0">
              <a:cs typeface="Arial"/>
            </a:endParaRPr>
          </a:p>
          <a:p>
            <a:pPr>
              <a:buClr>
                <a:srgbClr val="00446A"/>
              </a:buClr>
            </a:pPr>
            <a:r>
              <a:rPr lang="en-US" dirty="0"/>
              <a:t>Current activities focus on monitoring efforts pursuant to DLC's P&amp;A authority and authority granted by a state legislative line item and investigations into staff uses of force on Persons Served. </a:t>
            </a:r>
          </a:p>
          <a:p>
            <a:pPr>
              <a:buClr>
                <a:srgbClr val="00446A"/>
              </a:buClr>
            </a:pPr>
            <a:r>
              <a:rPr lang="en-US" dirty="0">
                <a:cs typeface="Arial"/>
              </a:rPr>
              <a:t>DLC issues public reports concerning our findings and recommendations twice a year. Our most recent report is available </a:t>
            </a:r>
            <a:r>
              <a:rPr lang="en-US" dirty="0">
                <a:cs typeface="Arial"/>
                <a:hlinkClick r:id="rId2"/>
              </a:rPr>
              <a:t>here</a:t>
            </a:r>
            <a:r>
              <a:rPr lang="en-US" dirty="0">
                <a:cs typeface="Arial"/>
              </a:rPr>
              <a:t>.  </a:t>
            </a:r>
          </a:p>
          <a:p>
            <a:pPr>
              <a:buClr>
                <a:srgbClr val="00446A"/>
              </a:buClr>
            </a:pPr>
            <a:r>
              <a:rPr lang="en-US" dirty="0"/>
              <a:t>DLC contributes to complementary legislative efforts to change oversight from the Department of Correction to the Department of Mental Health.</a:t>
            </a:r>
            <a:endParaRPr lang="en-US" dirty="0">
              <a:cs typeface="Arial"/>
            </a:endParaRPr>
          </a:p>
          <a:p>
            <a:pPr>
              <a:buClr>
                <a:srgbClr val="00446A"/>
              </a:buClr>
            </a:pPr>
            <a:endParaRPr lang="en-US" sz="2000" dirty="0">
              <a:cs typeface="Arial"/>
            </a:endParaRPr>
          </a:p>
          <a:p>
            <a:pPr>
              <a:buClr>
                <a:srgbClr val="00446A"/>
              </a:buClr>
            </a:pPr>
            <a:endParaRPr lang="en-US" sz="2000" dirty="0">
              <a:cs typeface="Arial"/>
            </a:endParaRPr>
          </a:p>
        </p:txBody>
      </p:sp>
    </p:spTree>
    <p:extLst>
      <p:ext uri="{BB962C8B-B14F-4D97-AF65-F5344CB8AC3E}">
        <p14:creationId xmlns:p14="http://schemas.microsoft.com/office/powerpoint/2010/main" val="497079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A4464-4AFF-CE76-98D9-537B714DBCE5}"/>
              </a:ext>
            </a:extLst>
          </p:cNvPr>
          <p:cNvSpPr>
            <a:spLocks noGrp="1"/>
          </p:cNvSpPr>
          <p:nvPr>
            <p:ph type="title"/>
          </p:nvPr>
        </p:nvSpPr>
        <p:spPr/>
        <p:txBody>
          <a:bodyPr/>
          <a:lstStyle/>
          <a:p>
            <a:r>
              <a:rPr lang="en-US" dirty="0">
                <a:cs typeface="Arial"/>
              </a:rPr>
              <a:t>Upcoming Reports Concerning Deaths of Individuals with Disabilities</a:t>
            </a:r>
            <a:endParaRPr lang="en-US" dirty="0"/>
          </a:p>
        </p:txBody>
      </p:sp>
      <p:sp>
        <p:nvSpPr>
          <p:cNvPr id="3" name="Content Placeholder 2">
            <a:extLst>
              <a:ext uri="{FF2B5EF4-FFF2-40B4-BE49-F238E27FC236}">
                <a16:creationId xmlns:a16="http://schemas.microsoft.com/office/drawing/2014/main" id="{7AB76066-2852-70FF-0F0E-1681A05F41E0}"/>
              </a:ext>
            </a:extLst>
          </p:cNvPr>
          <p:cNvSpPr>
            <a:spLocks noGrp="1"/>
          </p:cNvSpPr>
          <p:nvPr>
            <p:ph idx="1"/>
          </p:nvPr>
        </p:nvSpPr>
        <p:spPr/>
        <p:txBody>
          <a:bodyPr vert="horz" lIns="91440" tIns="45720" rIns="91440" bIns="45720" rtlCol="0" anchor="t">
            <a:normAutofit/>
          </a:bodyPr>
          <a:lstStyle/>
          <a:p>
            <a:r>
              <a:rPr lang="en-US" sz="2000" dirty="0">
                <a:cs typeface="Arial"/>
              </a:rPr>
              <a:t>DLC released a public report in 2023 concerning our investigation into the death from cancer of a man involuntarily committed to Department of Mental Health Units in a Department of Public Health hospital, where his care did not meet the medical standard of care, per DLC's expert, and constituted neglect.</a:t>
            </a:r>
          </a:p>
          <a:p>
            <a:r>
              <a:rPr lang="en-US" sz="2000" dirty="0">
                <a:cs typeface="Arial"/>
              </a:rPr>
              <a:t>DLC is preparing to release a public report about our investigation into the circumstances surrounding death of an 80-year-old state prisoner with dementia from severe complications of dehydration who was not receiving sufficient care or daily supports. </a:t>
            </a:r>
          </a:p>
        </p:txBody>
      </p:sp>
    </p:spTree>
    <p:extLst>
      <p:ext uri="{BB962C8B-B14F-4D97-AF65-F5344CB8AC3E}">
        <p14:creationId xmlns:p14="http://schemas.microsoft.com/office/powerpoint/2010/main" val="4112122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446A"/>
                </a:solidFill>
              </a:rPr>
              <a:t>Use of Time Out Rooms in Schools </a:t>
            </a:r>
            <a:endParaRPr lang="en-US" dirty="0">
              <a:cs typeface="Arial"/>
            </a:endParaRPr>
          </a:p>
        </p:txBody>
      </p:sp>
      <p:sp>
        <p:nvSpPr>
          <p:cNvPr id="3" name="Content Placeholder 2"/>
          <p:cNvSpPr>
            <a:spLocks noGrp="1"/>
          </p:cNvSpPr>
          <p:nvPr>
            <p:ph idx="1"/>
          </p:nvPr>
        </p:nvSpPr>
        <p:spPr>
          <a:xfrm>
            <a:off x="677334" y="1653437"/>
            <a:ext cx="8596668" cy="4387926"/>
          </a:xfrm>
        </p:spPr>
        <p:txBody>
          <a:bodyPr vert="horz" lIns="91440" tIns="45720" rIns="91440" bIns="45720" rtlCol="0" anchor="t">
            <a:normAutofit/>
          </a:bodyPr>
          <a:lstStyle/>
          <a:p>
            <a:r>
              <a:rPr lang="en-US" dirty="0">
                <a:ea typeface="+mn-lt"/>
                <a:cs typeface="+mn-lt"/>
              </a:rPr>
              <a:t>DLC continues with policy advocacy related to use and overuse of timeout rooms in public schools, regularly meeting with the Department of Elementary and Secondary Education (DESE) and subject matter experts to help shape policy changes at the agency and conducting monitorings and investigations based on complaints we receive. </a:t>
            </a:r>
          </a:p>
          <a:p>
            <a:r>
              <a:rPr lang="en-US" dirty="0">
                <a:ea typeface="+mn-lt"/>
                <a:cs typeface="+mn-lt"/>
              </a:rPr>
              <a:t>As a result of DLC’s work, including over 15 elementary school monitorings in which DLC photographed the conditions children face in time out rooms, DESE issued guidance in September 2021 to schools to reduce the use of time out and prevent abuse of time out rooms and other seclusion practices and a Master Agreement to assist schools and districts identify providers to assist with adopting alternatives to time-out rooms. These documents can be found </a:t>
            </a:r>
            <a:r>
              <a:rPr lang="en-US" dirty="0">
                <a:ea typeface="+mn-lt"/>
                <a:cs typeface="+mn-lt"/>
                <a:hlinkClick r:id="rId2"/>
              </a:rPr>
              <a:t>here</a:t>
            </a:r>
            <a:r>
              <a:rPr lang="en-US" dirty="0">
                <a:ea typeface="+mn-lt"/>
                <a:cs typeface="+mn-lt"/>
              </a:rPr>
              <a:t>. </a:t>
            </a:r>
          </a:p>
          <a:p>
            <a:r>
              <a:rPr lang="en-US" dirty="0">
                <a:ea typeface="+mn-lt"/>
                <a:cs typeface="+mn-lt"/>
              </a:rPr>
              <a:t>DLC is still working intensively with DESE concerning necessary training for schools and new regulatory language consistent with the guidance. </a:t>
            </a:r>
            <a:endParaRPr lang="en-US" dirty="0">
              <a:cs typeface="Arial" panose="020B0604020202020204"/>
            </a:endParaRPr>
          </a:p>
          <a:p>
            <a:endParaRPr lang="en-US" dirty="0">
              <a:cs typeface="Arial" panose="020B0604020202020204"/>
            </a:endParaRPr>
          </a:p>
          <a:p>
            <a:pPr>
              <a:buClr>
                <a:srgbClr val="00446A"/>
              </a:buClr>
            </a:pPr>
            <a:endParaRPr lang="en-US" sz="2400" dirty="0">
              <a:cs typeface="Arial"/>
            </a:endParaRPr>
          </a:p>
        </p:txBody>
      </p:sp>
    </p:spTree>
    <p:extLst>
      <p:ext uri="{BB962C8B-B14F-4D97-AF65-F5344CB8AC3E}">
        <p14:creationId xmlns:p14="http://schemas.microsoft.com/office/powerpoint/2010/main" val="450900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mj-lt"/>
                <a:cs typeface="+mj-lt"/>
              </a:rPr>
              <a:t>Use of Antipsychotics in Long Term Care Facility Monitoring </a:t>
            </a:r>
            <a:endParaRPr lang="en-US" dirty="0"/>
          </a:p>
        </p:txBody>
      </p:sp>
      <p:sp>
        <p:nvSpPr>
          <p:cNvPr id="3" name="Content Placeholder 2"/>
          <p:cNvSpPr>
            <a:spLocks noGrp="1"/>
          </p:cNvSpPr>
          <p:nvPr>
            <p:ph idx="1"/>
          </p:nvPr>
        </p:nvSpPr>
        <p:spPr>
          <a:xfrm>
            <a:off x="677334" y="1930400"/>
            <a:ext cx="8596668" cy="3880773"/>
          </a:xfrm>
        </p:spPr>
        <p:txBody>
          <a:bodyPr vert="horz" lIns="91440" tIns="45720" rIns="91440" bIns="45720" rtlCol="0" anchor="t">
            <a:normAutofit fontScale="92500" lnSpcReduction="20000"/>
          </a:bodyPr>
          <a:lstStyle/>
          <a:p>
            <a:pPr>
              <a:buClr>
                <a:srgbClr val="00446A"/>
              </a:buClr>
            </a:pPr>
            <a:r>
              <a:rPr lang="en-US" sz="2800" dirty="0">
                <a:ea typeface="+mn-lt"/>
                <a:cs typeface="+mn-lt"/>
              </a:rPr>
              <a:t>DLC has been employing monitoring of long-term care facilities and engagement with residents to inform systemic advocacy about issues overuse of psychiatric medication on residents. </a:t>
            </a:r>
            <a:endParaRPr lang="en-US" dirty="0">
              <a:ea typeface="+mn-lt"/>
              <a:cs typeface="+mn-lt"/>
            </a:endParaRPr>
          </a:p>
          <a:p>
            <a:pPr>
              <a:buClr>
                <a:srgbClr val="00446A"/>
              </a:buClr>
            </a:pPr>
            <a:r>
              <a:rPr lang="en-US" sz="2800" dirty="0">
                <a:ea typeface="+mn-lt"/>
                <a:cs typeface="+mn-lt"/>
              </a:rPr>
              <a:t>Analysis of resident records by DLC’s expert has revealed disturbing practices indicative of systemwide issues related to intersection poor/inappropriate care and the workforce crisis. </a:t>
            </a:r>
            <a:endParaRPr lang="en-US" dirty="0">
              <a:ea typeface="+mn-lt"/>
              <a:cs typeface="+mn-lt"/>
            </a:endParaRPr>
          </a:p>
          <a:p>
            <a:pPr>
              <a:buClr>
                <a:srgbClr val="00446A"/>
              </a:buClr>
            </a:pPr>
            <a:r>
              <a:rPr lang="en-US" sz="2800" dirty="0">
                <a:ea typeface="+mn-lt"/>
                <a:cs typeface="+mn-lt"/>
              </a:rPr>
              <a:t>We have completed a report concerning our findings and recommendations that will be released in early 2024.</a:t>
            </a:r>
            <a:endParaRPr lang="en-US" dirty="0">
              <a:cs typeface="Arial"/>
            </a:endParaRPr>
          </a:p>
          <a:p>
            <a:pPr>
              <a:buClr>
                <a:srgbClr val="00446A"/>
              </a:buClr>
            </a:pPr>
            <a:endParaRPr lang="en-US" sz="2800" dirty="0">
              <a:cs typeface="Arial"/>
            </a:endParaRPr>
          </a:p>
        </p:txBody>
      </p:sp>
    </p:spTree>
    <p:extLst>
      <p:ext uri="{BB962C8B-B14F-4D97-AF65-F5344CB8AC3E}">
        <p14:creationId xmlns:p14="http://schemas.microsoft.com/office/powerpoint/2010/main" val="4156856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69E14-7F31-0015-AEFE-7045BE6E1B6D}"/>
              </a:ext>
            </a:extLst>
          </p:cNvPr>
          <p:cNvSpPr>
            <a:spLocks noGrp="1"/>
          </p:cNvSpPr>
          <p:nvPr>
            <p:ph type="title"/>
          </p:nvPr>
        </p:nvSpPr>
        <p:spPr/>
        <p:txBody>
          <a:bodyPr/>
          <a:lstStyle/>
          <a:p>
            <a:r>
              <a:rPr lang="en-US" dirty="0">
                <a:ea typeface="+mj-lt"/>
                <a:cs typeface="+mj-lt"/>
              </a:rPr>
              <a:t>Emergency Shelter Practices Impacting Guests with Disabilities</a:t>
            </a:r>
            <a:endParaRPr lang="en-US" dirty="0"/>
          </a:p>
        </p:txBody>
      </p:sp>
      <p:sp>
        <p:nvSpPr>
          <p:cNvPr id="3" name="Content Placeholder 2">
            <a:extLst>
              <a:ext uri="{FF2B5EF4-FFF2-40B4-BE49-F238E27FC236}">
                <a16:creationId xmlns:a16="http://schemas.microsoft.com/office/drawing/2014/main" id="{6F3FABAA-E359-60A9-714D-37ED472E3A2E}"/>
              </a:ext>
            </a:extLst>
          </p:cNvPr>
          <p:cNvSpPr>
            <a:spLocks noGrp="1"/>
          </p:cNvSpPr>
          <p:nvPr>
            <p:ph idx="1"/>
          </p:nvPr>
        </p:nvSpPr>
        <p:spPr/>
        <p:txBody>
          <a:bodyPr vert="horz" lIns="91440" tIns="45720" rIns="91440" bIns="45720" rtlCol="0" anchor="t">
            <a:normAutofit/>
          </a:bodyPr>
          <a:lstStyle/>
          <a:p>
            <a:r>
              <a:rPr lang="en-US" dirty="0">
                <a:ea typeface="+mn-lt"/>
                <a:cs typeface="+mn-lt"/>
              </a:rPr>
              <a:t>For several years, DLC has been engaged in a productive investigation into the one of Massachusetts' largest housing and emergency shelter providers focused on reforming the provider's policies and practices around reasonable accommodations, suspension of services (i.e., removal from shelter), emergency evacuations, and provision of trauma-informed services. </a:t>
            </a:r>
            <a:endParaRPr lang="en-US" dirty="0"/>
          </a:p>
          <a:p>
            <a:r>
              <a:rPr lang="en-US" dirty="0">
                <a:ea typeface="+mn-lt"/>
                <a:cs typeface="+mn-lt"/>
              </a:rPr>
              <a:t>While the investigation is nearing completion, DLC expects to be able to use the resulting written policies and practices as a model for other emergency shelters. </a:t>
            </a:r>
            <a:endParaRPr lang="en-US" dirty="0"/>
          </a:p>
          <a:p>
            <a:r>
              <a:rPr lang="en-US" dirty="0">
                <a:ea typeface="+mn-lt"/>
                <a:cs typeface="+mn-lt"/>
              </a:rPr>
              <a:t>To that end, DLC has initiated a monitoring project focusing on the Boston Public Health Commission emergency shelter sites. </a:t>
            </a:r>
            <a:endParaRPr lang="en-US" dirty="0">
              <a:cs typeface="Arial"/>
            </a:endParaRPr>
          </a:p>
          <a:p>
            <a:endParaRPr lang="en-US" dirty="0">
              <a:cs typeface="Arial"/>
            </a:endParaRPr>
          </a:p>
        </p:txBody>
      </p:sp>
    </p:spTree>
    <p:extLst>
      <p:ext uri="{BB962C8B-B14F-4D97-AF65-F5344CB8AC3E}">
        <p14:creationId xmlns:p14="http://schemas.microsoft.com/office/powerpoint/2010/main" val="3939309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69E14-7F31-0015-AEFE-7045BE6E1B6D}"/>
              </a:ext>
            </a:extLst>
          </p:cNvPr>
          <p:cNvSpPr>
            <a:spLocks noGrp="1"/>
          </p:cNvSpPr>
          <p:nvPr>
            <p:ph type="title"/>
          </p:nvPr>
        </p:nvSpPr>
        <p:spPr/>
        <p:txBody>
          <a:bodyPr>
            <a:normAutofit fontScale="90000"/>
          </a:bodyPr>
          <a:lstStyle/>
          <a:p>
            <a:r>
              <a:rPr lang="en-US" dirty="0">
                <a:ea typeface="+mj-lt"/>
                <a:cs typeface="+mj-lt"/>
              </a:rPr>
              <a:t>Use of Restraint and Seclusion at Worcester Recovery Center and Hospital </a:t>
            </a:r>
            <a:endParaRPr lang="en-US" dirty="0">
              <a:cs typeface="Arial"/>
            </a:endParaRPr>
          </a:p>
        </p:txBody>
      </p:sp>
      <p:sp>
        <p:nvSpPr>
          <p:cNvPr id="3" name="Content Placeholder 2">
            <a:extLst>
              <a:ext uri="{FF2B5EF4-FFF2-40B4-BE49-F238E27FC236}">
                <a16:creationId xmlns:a16="http://schemas.microsoft.com/office/drawing/2014/main" id="{6F3FABAA-E359-60A9-714D-37ED472E3A2E}"/>
              </a:ext>
            </a:extLst>
          </p:cNvPr>
          <p:cNvSpPr>
            <a:spLocks noGrp="1"/>
          </p:cNvSpPr>
          <p:nvPr>
            <p:ph idx="1"/>
          </p:nvPr>
        </p:nvSpPr>
        <p:spPr>
          <a:xfrm>
            <a:off x="677334" y="2160589"/>
            <a:ext cx="8596668" cy="4189431"/>
          </a:xfrm>
        </p:spPr>
        <p:txBody>
          <a:bodyPr vert="horz" lIns="91440" tIns="45720" rIns="91440" bIns="45720" rtlCol="0" anchor="t">
            <a:normAutofit lnSpcReduction="10000"/>
          </a:bodyPr>
          <a:lstStyle/>
          <a:p>
            <a:r>
              <a:rPr lang="en-US" dirty="0">
                <a:cs typeface="Arial"/>
              </a:rPr>
              <a:t>WRCH is a 320-bed inpatient Department of Mental Health facility serving adults and adolescents from all areas of Massachusetts. Along with other DMH-operated hospitals and mental health care units, DLC has maintained a regular monitoring presence at WRCH.</a:t>
            </a:r>
            <a:endParaRPr lang="en-US" dirty="0"/>
          </a:p>
          <a:p>
            <a:r>
              <a:rPr lang="en-US" dirty="0">
                <a:cs typeface="Arial"/>
              </a:rPr>
              <a:t>As a result of information we have obtained through our monitoring, DLC has opened an investigation into the use of restraint and seclusion at WRCH, including whether current restraint practices are in compliance with DMH regulations.</a:t>
            </a:r>
          </a:p>
          <a:p>
            <a:r>
              <a:rPr lang="en-US" dirty="0">
                <a:cs typeface="Arial"/>
              </a:rPr>
              <a:t>DLC has reviewed records and viewed videos of restraints and has brought concerns to the attention of WRCH administration. Some improvements have been implemented, and conversations are ongoing.</a:t>
            </a:r>
          </a:p>
          <a:p>
            <a:r>
              <a:rPr lang="en-US" dirty="0">
                <a:cs typeface="Arial"/>
              </a:rPr>
              <a:t>DLC has also obtained WRCH records to track trends in the utilization of restraint and seclusion and whether race, ethnicity and/or primary language play a role in its use.       </a:t>
            </a:r>
            <a:endParaRPr lang="en-US" dirty="0"/>
          </a:p>
          <a:p>
            <a:endParaRPr lang="en-US" dirty="0">
              <a:cs typeface="Arial"/>
            </a:endParaRPr>
          </a:p>
          <a:p>
            <a:endParaRPr lang="en-US" dirty="0">
              <a:cs typeface="Arial"/>
            </a:endParaRPr>
          </a:p>
        </p:txBody>
      </p:sp>
    </p:spTree>
    <p:extLst>
      <p:ext uri="{BB962C8B-B14F-4D97-AF65-F5344CB8AC3E}">
        <p14:creationId xmlns:p14="http://schemas.microsoft.com/office/powerpoint/2010/main" val="1248889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557392"/>
            <a:ext cx="7766936" cy="2054268"/>
          </a:xfrm>
        </p:spPr>
        <p:txBody>
          <a:bodyPr/>
          <a:lstStyle/>
          <a:p>
            <a:r>
              <a:rPr lang="en-US" dirty="0">
                <a:solidFill>
                  <a:srgbClr val="00446A"/>
                </a:solidFill>
              </a:rPr>
              <a:t>DLC’s Legislative Advocacy</a:t>
            </a:r>
          </a:p>
        </p:txBody>
      </p:sp>
      <p:pic>
        <p:nvPicPr>
          <p:cNvPr id="1026" name="37F313CE-2820-4D85-AC6D-7D67B84E1315" descr="37F313CE-2820-4D85-AC6D-7D67B84E13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355" y="591899"/>
            <a:ext cx="2901275" cy="28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161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9340"/>
            <a:ext cx="8596668" cy="680278"/>
          </a:xfrm>
        </p:spPr>
        <p:txBody>
          <a:bodyPr>
            <a:normAutofit/>
          </a:bodyPr>
          <a:lstStyle/>
          <a:p>
            <a:r>
              <a:rPr lang="en-US" dirty="0">
                <a:solidFill>
                  <a:schemeClr val="bg2">
                    <a:lumMod val="25000"/>
                  </a:schemeClr>
                </a:solidFill>
              </a:rPr>
              <a:t>Legislative Advocacy – 2023-2024</a:t>
            </a:r>
          </a:p>
        </p:txBody>
      </p:sp>
      <p:sp>
        <p:nvSpPr>
          <p:cNvPr id="3" name="Content Placeholder 2"/>
          <p:cNvSpPr>
            <a:spLocks noGrp="1"/>
          </p:cNvSpPr>
          <p:nvPr>
            <p:ph idx="1"/>
          </p:nvPr>
        </p:nvSpPr>
        <p:spPr>
          <a:xfrm>
            <a:off x="461674" y="854026"/>
            <a:ext cx="9674968" cy="5818064"/>
          </a:xfrm>
        </p:spPr>
        <p:txBody>
          <a:bodyPr vert="horz" lIns="91440" tIns="45720" rIns="91440" bIns="45720" rtlCol="0" anchor="t">
            <a:normAutofit fontScale="77500" lnSpcReduction="20000"/>
          </a:bodyPr>
          <a:lstStyle/>
          <a:p>
            <a:pPr marL="0" indent="0">
              <a:buClr>
                <a:srgbClr val="00446A"/>
              </a:buClr>
              <a:buNone/>
            </a:pPr>
            <a:endParaRPr lang="en-US" sz="2800" b="1" dirty="0">
              <a:cs typeface="Arial" panose="020B0604020202020204"/>
            </a:endParaRPr>
          </a:p>
          <a:p>
            <a:pPr>
              <a:buClr>
                <a:srgbClr val="00446A"/>
              </a:buClr>
            </a:pPr>
            <a:r>
              <a:rPr lang="en-US" sz="2800" b="1" dirty="0"/>
              <a:t>Wheelchair Warranty / Repair Bill</a:t>
            </a:r>
            <a:endParaRPr lang="en-US" b="1" dirty="0"/>
          </a:p>
          <a:p>
            <a:pPr>
              <a:buClr>
                <a:srgbClr val="00446A"/>
              </a:buClr>
            </a:pPr>
            <a:r>
              <a:rPr lang="en-US" sz="2800" b="1" dirty="0"/>
              <a:t>Bill to Prevent DCF from taking SSA benefits of foster youth (90% of benefit amount, 500K/month or 5.5M per year)</a:t>
            </a:r>
            <a:endParaRPr lang="en-US" sz="2800" b="1" dirty="0">
              <a:cs typeface="Arial"/>
            </a:endParaRPr>
          </a:p>
          <a:p>
            <a:pPr>
              <a:buClr>
                <a:srgbClr val="00446A"/>
              </a:buClr>
            </a:pPr>
            <a:r>
              <a:rPr lang="en-US" sz="2800" b="1" dirty="0"/>
              <a:t>ER Boarding / Diversion</a:t>
            </a:r>
            <a:endParaRPr lang="en-US" b="1" dirty="0"/>
          </a:p>
          <a:p>
            <a:pPr>
              <a:buClr>
                <a:srgbClr val="00446A"/>
              </a:buClr>
            </a:pPr>
            <a:r>
              <a:rPr lang="en-US" sz="2800" dirty="0"/>
              <a:t>Bill to Move Bridgewater from DOC to DMH</a:t>
            </a:r>
            <a:endParaRPr lang="en-US" dirty="0">
              <a:cs typeface="Arial"/>
            </a:endParaRPr>
          </a:p>
          <a:p>
            <a:pPr>
              <a:buClr>
                <a:srgbClr val="00446A"/>
              </a:buClr>
            </a:pPr>
            <a:r>
              <a:rPr lang="en-US" sz="2800" dirty="0"/>
              <a:t>Expanding Abuse Registry Bill to Include Day Hab</a:t>
            </a:r>
            <a:endParaRPr lang="en-US" sz="2800" dirty="0">
              <a:cs typeface="Arial"/>
            </a:endParaRPr>
          </a:p>
          <a:p>
            <a:pPr>
              <a:buClr>
                <a:srgbClr val="00446A"/>
              </a:buClr>
            </a:pPr>
            <a:r>
              <a:rPr lang="en-US" sz="2800" b="1" dirty="0"/>
              <a:t>CSN and Workforce Crisis legislation</a:t>
            </a:r>
            <a:endParaRPr lang="en-US" sz="2800" b="1" dirty="0">
              <a:cs typeface="Arial"/>
            </a:endParaRPr>
          </a:p>
          <a:p>
            <a:pPr>
              <a:buClr>
                <a:srgbClr val="00446A"/>
              </a:buClr>
            </a:pPr>
            <a:r>
              <a:rPr lang="en-US" sz="2800" dirty="0"/>
              <a:t>Expanding DDS adult eligibility </a:t>
            </a:r>
            <a:endParaRPr lang="en-US" dirty="0"/>
          </a:p>
          <a:p>
            <a:pPr>
              <a:buClr>
                <a:srgbClr val="00446A"/>
              </a:buClr>
            </a:pPr>
            <a:r>
              <a:rPr lang="en-US" sz="2800" b="1" dirty="0">
                <a:cs typeface="Arial"/>
              </a:rPr>
              <a:t>Supported Decision-Making</a:t>
            </a:r>
          </a:p>
          <a:p>
            <a:pPr>
              <a:buClr>
                <a:srgbClr val="00446A"/>
              </a:buClr>
            </a:pPr>
            <a:r>
              <a:rPr lang="en-US" sz="2800" dirty="0">
                <a:cs typeface="Arial"/>
              </a:rPr>
              <a:t>ADUs; Adaptable housing</a:t>
            </a:r>
          </a:p>
          <a:p>
            <a:pPr>
              <a:buClr>
                <a:srgbClr val="00446A"/>
              </a:buClr>
            </a:pPr>
            <a:r>
              <a:rPr lang="en-US" sz="2800" b="1" dirty="0">
                <a:cs typeface="Arial"/>
              </a:rPr>
              <a:t>Remote access to public meetings</a:t>
            </a:r>
          </a:p>
          <a:p>
            <a:pPr>
              <a:buClr>
                <a:srgbClr val="00446A"/>
              </a:buClr>
            </a:pPr>
            <a:r>
              <a:rPr lang="en-US" sz="2800" dirty="0">
                <a:cs typeface="Arial"/>
              </a:rPr>
              <a:t>Accessible Voting</a:t>
            </a:r>
          </a:p>
          <a:p>
            <a:pPr>
              <a:buClr>
                <a:srgbClr val="00446A"/>
              </a:buClr>
            </a:pPr>
            <a:r>
              <a:rPr lang="en-US" sz="2800" b="1" dirty="0">
                <a:ea typeface="+mn-lt"/>
                <a:cs typeface="+mn-lt"/>
              </a:rPr>
              <a:t>Opposing Outpatient Commitment Legislation</a:t>
            </a:r>
            <a:endParaRPr lang="en-US" sz="2800" b="1" dirty="0">
              <a:cs typeface="Arial"/>
            </a:endParaRPr>
          </a:p>
          <a:p>
            <a:pPr>
              <a:buClr>
                <a:srgbClr val="00446A"/>
              </a:buClr>
            </a:pPr>
            <a:r>
              <a:rPr lang="en-US" sz="2800" b="1" dirty="0">
                <a:cs typeface="Arial"/>
              </a:rPr>
              <a:t>State P&amp;A Bill</a:t>
            </a:r>
          </a:p>
          <a:p>
            <a:pPr>
              <a:buClr>
                <a:srgbClr val="00446A"/>
              </a:buClr>
            </a:pPr>
            <a:endParaRPr lang="en-US" sz="2800" dirty="0">
              <a:cs typeface="Arial"/>
            </a:endParaRPr>
          </a:p>
        </p:txBody>
      </p:sp>
    </p:spTree>
    <p:extLst>
      <p:ext uri="{BB962C8B-B14F-4D97-AF65-F5344CB8AC3E}">
        <p14:creationId xmlns:p14="http://schemas.microsoft.com/office/powerpoint/2010/main" val="2483217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2470"/>
            <a:ext cx="8596668" cy="735496"/>
          </a:xfrm>
        </p:spPr>
        <p:txBody>
          <a:bodyPr/>
          <a:lstStyle/>
          <a:p>
            <a:r>
              <a:rPr lang="en-US" dirty="0">
                <a:solidFill>
                  <a:schemeClr val="bg2">
                    <a:lumMod val="25000"/>
                  </a:schemeClr>
                </a:solidFill>
              </a:rPr>
              <a:t>Administrative Advocacy - Examples</a:t>
            </a:r>
          </a:p>
        </p:txBody>
      </p:sp>
      <p:sp>
        <p:nvSpPr>
          <p:cNvPr id="3" name="Content Placeholder 2"/>
          <p:cNvSpPr>
            <a:spLocks noGrp="1"/>
          </p:cNvSpPr>
          <p:nvPr>
            <p:ph idx="1"/>
          </p:nvPr>
        </p:nvSpPr>
        <p:spPr>
          <a:xfrm>
            <a:off x="566900" y="1065167"/>
            <a:ext cx="9530108" cy="5484461"/>
          </a:xfrm>
        </p:spPr>
        <p:txBody>
          <a:bodyPr vert="horz" lIns="91440" tIns="45720" rIns="91440" bIns="45720" rtlCol="0" anchor="t">
            <a:normAutofit lnSpcReduction="10000"/>
          </a:bodyPr>
          <a:lstStyle/>
          <a:p>
            <a:pPr>
              <a:buClr>
                <a:srgbClr val="00446A"/>
              </a:buClr>
            </a:pPr>
            <a:r>
              <a:rPr lang="en-US" sz="2800" dirty="0">
                <a:cs typeface="Arial"/>
              </a:rPr>
              <a:t>January 2023, Proposed DDS regulations on self-directed services;</a:t>
            </a:r>
          </a:p>
          <a:p>
            <a:pPr>
              <a:buClr>
                <a:srgbClr val="00446A"/>
              </a:buClr>
            </a:pPr>
            <a:r>
              <a:rPr lang="en-US" sz="2800" dirty="0">
                <a:cs typeface="Arial"/>
              </a:rPr>
              <a:t>January 2022, RFI submission on DCF practices of taking SSA benefits of foster youth; October 2022 comments to regulations; related public records requests and negotiations with DCF; drafting public report.</a:t>
            </a:r>
            <a:endParaRPr lang="en-US" sz="2800" dirty="0"/>
          </a:p>
          <a:p>
            <a:pPr>
              <a:buClr>
                <a:srgbClr val="00446A"/>
              </a:buClr>
            </a:pPr>
            <a:r>
              <a:rPr lang="en-US" sz="2800" dirty="0">
                <a:cs typeface="Arial"/>
              </a:rPr>
              <a:t>Jan. 2023 – Public records requests re subminimum wage work and settings/policies related to Community Rule.</a:t>
            </a:r>
          </a:p>
          <a:p>
            <a:pPr>
              <a:buClr>
                <a:srgbClr val="00446A"/>
              </a:buClr>
            </a:pPr>
            <a:r>
              <a:rPr lang="en-US" sz="2800" dirty="0">
                <a:cs typeface="Arial"/>
              </a:rPr>
              <a:t>Ongoing - legal research and fact investigation related to re-admission to day habilitation and discrimination against persons with higher support needs.</a:t>
            </a:r>
          </a:p>
          <a:p>
            <a:pPr>
              <a:buClr>
                <a:srgbClr val="00446A"/>
              </a:buClr>
            </a:pPr>
            <a:endParaRPr lang="en-US" sz="2800" dirty="0">
              <a:cs typeface="Arial"/>
            </a:endParaRPr>
          </a:p>
          <a:p>
            <a:pPr>
              <a:buClr>
                <a:srgbClr val="00446A"/>
              </a:buClr>
            </a:pPr>
            <a:endParaRPr lang="en-US" sz="2800" dirty="0"/>
          </a:p>
          <a:p>
            <a:pPr>
              <a:buClr>
                <a:srgbClr val="00446A"/>
              </a:buClr>
            </a:pPr>
            <a:endParaRPr lang="en-US" sz="2800" dirty="0">
              <a:cs typeface="Arial"/>
            </a:endParaRPr>
          </a:p>
        </p:txBody>
      </p:sp>
    </p:spTree>
    <p:extLst>
      <p:ext uri="{BB962C8B-B14F-4D97-AF65-F5344CB8AC3E}">
        <p14:creationId xmlns:p14="http://schemas.microsoft.com/office/powerpoint/2010/main" val="3573068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899" y="377687"/>
            <a:ext cx="8596668" cy="735496"/>
          </a:xfrm>
        </p:spPr>
        <p:txBody>
          <a:bodyPr>
            <a:normAutofit fontScale="90000"/>
          </a:bodyPr>
          <a:lstStyle/>
          <a:p>
            <a:r>
              <a:rPr lang="en-US" dirty="0">
                <a:solidFill>
                  <a:schemeClr val="bg2">
                    <a:lumMod val="25000"/>
                  </a:schemeClr>
                </a:solidFill>
              </a:rPr>
              <a:t>Administrative Advocacy -  More Examples</a:t>
            </a:r>
            <a:br>
              <a:rPr lang="en-US" dirty="0">
                <a:solidFill>
                  <a:schemeClr val="bg2">
                    <a:lumMod val="25000"/>
                  </a:schemeClr>
                </a:solidFill>
              </a:rPr>
            </a:br>
            <a:endParaRPr lang="en-US" dirty="0">
              <a:solidFill>
                <a:schemeClr val="bg2">
                  <a:lumMod val="25000"/>
                </a:schemeClr>
              </a:solidFill>
              <a:cs typeface="Arial"/>
            </a:endParaRPr>
          </a:p>
        </p:txBody>
      </p:sp>
      <p:sp>
        <p:nvSpPr>
          <p:cNvPr id="3" name="Content Placeholder 2"/>
          <p:cNvSpPr>
            <a:spLocks noGrp="1"/>
          </p:cNvSpPr>
          <p:nvPr>
            <p:ph idx="1"/>
          </p:nvPr>
        </p:nvSpPr>
        <p:spPr>
          <a:xfrm>
            <a:off x="566900" y="1352297"/>
            <a:ext cx="9530108" cy="5197331"/>
          </a:xfrm>
        </p:spPr>
        <p:txBody>
          <a:bodyPr vert="horz" lIns="91440" tIns="45720" rIns="91440" bIns="45720" rtlCol="0" anchor="t">
            <a:normAutofit/>
          </a:bodyPr>
          <a:lstStyle/>
          <a:p>
            <a:pPr>
              <a:buClr>
                <a:srgbClr val="00446A"/>
              </a:buClr>
            </a:pPr>
            <a:r>
              <a:rPr lang="en-US" sz="2800" dirty="0">
                <a:cs typeface="Arial"/>
              </a:rPr>
              <a:t>February 2023 – Continuous skilled nursing regulations; ongoing collaboration on workforce crisis issues;</a:t>
            </a:r>
          </a:p>
          <a:p>
            <a:pPr>
              <a:buClr>
                <a:srgbClr val="00446A"/>
              </a:buClr>
            </a:pPr>
            <a:r>
              <a:rPr lang="en-US" sz="2800" dirty="0">
                <a:cs typeface="Arial"/>
              </a:rPr>
              <a:t>Collaboration with other organizations in tracking rollout of the DMH Roadmap and efforts to divert people from boarding in EDs (pending admission to psychiatric units), and instead using community-based stabilization units, peer respites and other less restrictive alternatives.</a:t>
            </a:r>
          </a:p>
          <a:p>
            <a:pPr>
              <a:buClr>
                <a:srgbClr val="00446A"/>
              </a:buClr>
            </a:pPr>
            <a:r>
              <a:rPr lang="en-US" sz="2800" dirty="0">
                <a:cs typeface="Arial"/>
              </a:rPr>
              <a:t>Timeout in Schools; Current negotiations with DESE</a:t>
            </a:r>
          </a:p>
          <a:p>
            <a:pPr>
              <a:buClr>
                <a:srgbClr val="00446A"/>
              </a:buClr>
            </a:pPr>
            <a:r>
              <a:rPr lang="en-US" sz="2800" dirty="0">
                <a:cs typeface="Arial"/>
              </a:rPr>
              <a:t>Effective communication with hospitals, police and public entities</a:t>
            </a:r>
          </a:p>
          <a:p>
            <a:pPr>
              <a:buClr>
                <a:srgbClr val="00446A"/>
              </a:buClr>
            </a:pPr>
            <a:endParaRPr lang="en-US" sz="2800" dirty="0">
              <a:cs typeface="Arial"/>
            </a:endParaRPr>
          </a:p>
          <a:p>
            <a:pPr>
              <a:buClr>
                <a:srgbClr val="00446A"/>
              </a:buClr>
            </a:pPr>
            <a:endParaRPr lang="en-US" sz="2800" dirty="0">
              <a:cs typeface="Arial"/>
            </a:endParaRPr>
          </a:p>
        </p:txBody>
      </p:sp>
    </p:spTree>
    <p:extLst>
      <p:ext uri="{BB962C8B-B14F-4D97-AF65-F5344CB8AC3E}">
        <p14:creationId xmlns:p14="http://schemas.microsoft.com/office/powerpoint/2010/main" val="2965987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550989"/>
          </a:xfrm>
        </p:spPr>
        <p:txBody>
          <a:bodyPr>
            <a:normAutofit fontScale="90000"/>
          </a:bodyPr>
          <a:lstStyle/>
          <a:p>
            <a:r>
              <a:rPr lang="en-US" dirty="0">
                <a:solidFill>
                  <a:schemeClr val="bg2">
                    <a:lumMod val="25000"/>
                  </a:schemeClr>
                </a:solidFill>
              </a:rPr>
              <a:t>Comments to CMS HCBS State Plan – Segregation in Residential, Day and Employment Programs</a:t>
            </a:r>
          </a:p>
        </p:txBody>
      </p:sp>
      <p:sp>
        <p:nvSpPr>
          <p:cNvPr id="3" name="Content Placeholder 2"/>
          <p:cNvSpPr>
            <a:spLocks noGrp="1"/>
          </p:cNvSpPr>
          <p:nvPr>
            <p:ph idx="1"/>
          </p:nvPr>
        </p:nvSpPr>
        <p:spPr>
          <a:xfrm>
            <a:off x="677333" y="2126908"/>
            <a:ext cx="10495883" cy="4624621"/>
          </a:xfrm>
        </p:spPr>
        <p:txBody>
          <a:bodyPr vert="horz" lIns="91440" tIns="45720" rIns="91440" bIns="45720" rtlCol="0" anchor="t">
            <a:normAutofit fontScale="92500" lnSpcReduction="20000"/>
          </a:bodyPr>
          <a:lstStyle/>
          <a:p>
            <a:pPr>
              <a:buClr>
                <a:srgbClr val="00446A"/>
              </a:buClr>
            </a:pPr>
            <a:endParaRPr lang="en-US" sz="2800" dirty="0"/>
          </a:p>
          <a:p>
            <a:pPr>
              <a:buClr>
                <a:srgbClr val="00446A"/>
              </a:buClr>
            </a:pPr>
            <a:r>
              <a:rPr lang="en-US" sz="2800" dirty="0"/>
              <a:t>January 2023 - Comments to new draft of State Transition Plan for CMS Community Rule.</a:t>
            </a:r>
            <a:endParaRPr lang="en-US" sz="2800" dirty="0">
              <a:cs typeface="Arial"/>
            </a:endParaRPr>
          </a:p>
          <a:p>
            <a:pPr lvl="1">
              <a:buClr>
                <a:srgbClr val="00446A"/>
              </a:buClr>
            </a:pPr>
            <a:r>
              <a:rPr lang="en-US" sz="2600" dirty="0">
                <a:cs typeface="Arial"/>
              </a:rPr>
              <a:t>Two sets of DLC comments; One set of comments with CPR and other organizations;</a:t>
            </a:r>
          </a:p>
          <a:p>
            <a:pPr lvl="1">
              <a:buClr>
                <a:srgbClr val="00446A"/>
              </a:buClr>
            </a:pPr>
            <a:r>
              <a:rPr lang="en-US" sz="2800" dirty="0"/>
              <a:t>Sites for heightened scrutiny and group homes on former institutional grounds (GIS mapping and follow up monitoring);</a:t>
            </a:r>
            <a:endParaRPr lang="en-US" sz="2800" dirty="0">
              <a:cs typeface="Arial"/>
            </a:endParaRPr>
          </a:p>
          <a:p>
            <a:pPr lvl="1">
              <a:buClr>
                <a:srgbClr val="00446A"/>
              </a:buClr>
            </a:pPr>
            <a:r>
              <a:rPr lang="en-US" sz="2800" dirty="0"/>
              <a:t>Movement of 1:1 "wrap" services off waiver to state plan;</a:t>
            </a:r>
            <a:endParaRPr lang="en-US" sz="2800" dirty="0">
              <a:cs typeface="Arial"/>
            </a:endParaRPr>
          </a:p>
          <a:p>
            <a:pPr lvl="1">
              <a:buClr>
                <a:srgbClr val="00446A"/>
              </a:buClr>
            </a:pPr>
            <a:r>
              <a:rPr lang="en-US" sz="2800" dirty="0"/>
              <a:t>Lack of community participation;</a:t>
            </a:r>
            <a:endParaRPr lang="en-US" sz="2800" dirty="0">
              <a:cs typeface="Arial"/>
            </a:endParaRPr>
          </a:p>
          <a:p>
            <a:pPr lvl="1">
              <a:buClr>
                <a:srgbClr val="00446A"/>
              </a:buClr>
            </a:pPr>
            <a:r>
              <a:rPr lang="en-US" sz="2800" dirty="0"/>
              <a:t>Need for protection from arbitrary eviction;</a:t>
            </a:r>
            <a:endParaRPr lang="en-US" sz="2800" dirty="0">
              <a:cs typeface="Arial"/>
            </a:endParaRPr>
          </a:p>
          <a:p>
            <a:pPr lvl="1">
              <a:buClr>
                <a:srgbClr val="00446A"/>
              </a:buClr>
            </a:pPr>
            <a:r>
              <a:rPr lang="en-US" sz="2800" dirty="0"/>
              <a:t>Lack of integration in day and employment programs.</a:t>
            </a:r>
            <a:endParaRPr lang="en-US" sz="2800" dirty="0">
              <a:cs typeface="Arial"/>
            </a:endParaRPr>
          </a:p>
          <a:p>
            <a:pPr marL="0" indent="0">
              <a:buClr>
                <a:srgbClr val="00446A"/>
              </a:buClr>
              <a:buNone/>
            </a:pPr>
            <a:endParaRPr lang="en-US" sz="2800" dirty="0">
              <a:cs typeface="Arial"/>
            </a:endParaRPr>
          </a:p>
          <a:p>
            <a:pPr marL="0" indent="0">
              <a:buClr>
                <a:srgbClr val="00446A"/>
              </a:buClr>
              <a:buNone/>
            </a:pPr>
            <a:endParaRPr lang="en-US" sz="2800" dirty="0"/>
          </a:p>
          <a:p>
            <a:pPr>
              <a:buClr>
                <a:srgbClr val="00446A"/>
              </a:buClr>
            </a:pPr>
            <a:endParaRPr lang="en-US" sz="2800" dirty="0"/>
          </a:p>
        </p:txBody>
      </p:sp>
    </p:spTree>
    <p:extLst>
      <p:ext uri="{BB962C8B-B14F-4D97-AF65-F5344CB8AC3E}">
        <p14:creationId xmlns:p14="http://schemas.microsoft.com/office/powerpoint/2010/main" val="3475188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557392"/>
            <a:ext cx="7766936" cy="2054268"/>
          </a:xfrm>
        </p:spPr>
        <p:txBody>
          <a:bodyPr/>
          <a:lstStyle/>
          <a:p>
            <a:r>
              <a:rPr lang="en-US" dirty="0">
                <a:solidFill>
                  <a:srgbClr val="00446A"/>
                </a:solidFill>
                <a:cs typeface="Arial"/>
              </a:rPr>
              <a:t>Monitoring and Investigations</a:t>
            </a:r>
          </a:p>
        </p:txBody>
      </p:sp>
      <p:pic>
        <p:nvPicPr>
          <p:cNvPr id="1026" name="37F313CE-2820-4D85-AC6D-7D67B84E1315" descr="37F313CE-2820-4D85-AC6D-7D67B84E13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355" y="591899"/>
            <a:ext cx="2901275" cy="28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031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2">
                    <a:lumMod val="25000"/>
                  </a:schemeClr>
                </a:solidFill>
              </a:rPr>
              <a:t>Monitoring of DD Community Residences and Facilities (ICF-IDDs)</a:t>
            </a:r>
          </a:p>
        </p:txBody>
      </p:sp>
      <p:sp>
        <p:nvSpPr>
          <p:cNvPr id="3" name="Content Placeholder 2"/>
          <p:cNvSpPr>
            <a:spLocks noGrp="1"/>
          </p:cNvSpPr>
          <p:nvPr>
            <p:ph idx="1"/>
          </p:nvPr>
        </p:nvSpPr>
        <p:spPr>
          <a:xfrm>
            <a:off x="887160" y="1754954"/>
            <a:ext cx="9126754" cy="4922316"/>
          </a:xfrm>
        </p:spPr>
        <p:txBody>
          <a:bodyPr vert="horz" lIns="91440" tIns="45720" rIns="91440" bIns="45720" rtlCol="0" anchor="t">
            <a:normAutofit fontScale="92500" lnSpcReduction="20000"/>
          </a:bodyPr>
          <a:lstStyle/>
          <a:p>
            <a:pPr>
              <a:buClr>
                <a:srgbClr val="00446A"/>
              </a:buClr>
            </a:pPr>
            <a:r>
              <a:rPr lang="en-US" sz="2800" dirty="0"/>
              <a:t>Typical findings related to workforce crisis: staff vacancy rates; staff turnover; use of temp. or agency staff;  issues with numbers of staff; relief staff training; community access; lack of community engagement; individual autonomy; </a:t>
            </a:r>
          </a:p>
          <a:p>
            <a:pPr>
              <a:buClr>
                <a:srgbClr val="00446A"/>
              </a:buClr>
            </a:pPr>
            <a:r>
              <a:rPr lang="en-US" sz="2800" dirty="0">
                <a:cs typeface="Arial"/>
              </a:rPr>
              <a:t>Other recent monitoring visits included matters dealing with substandard conditions, sexual assault, medication errors and other human rights violations.</a:t>
            </a:r>
            <a:endParaRPr lang="en-US" sz="2800" dirty="0"/>
          </a:p>
          <a:p>
            <a:pPr>
              <a:buClr>
                <a:srgbClr val="00446A"/>
              </a:buClr>
            </a:pPr>
            <a:r>
              <a:rPr lang="en-US" sz="2800" dirty="0"/>
              <a:t>Community Integration Tracking Tool; and data gathering on three measurements;</a:t>
            </a:r>
            <a:endParaRPr lang="en-US" sz="2800" dirty="0">
              <a:cs typeface="Arial"/>
            </a:endParaRPr>
          </a:p>
          <a:p>
            <a:pPr>
              <a:buClr>
                <a:srgbClr val="00446A"/>
              </a:buClr>
            </a:pPr>
            <a:r>
              <a:rPr lang="en-US" sz="2800" dirty="0"/>
              <a:t>Other issues: access to assistive technology; knowledge of DDS human rights system.</a:t>
            </a:r>
            <a:endParaRPr lang="en-US" sz="2800" dirty="0">
              <a:cs typeface="Arial" panose="020B0604020202020204"/>
            </a:endParaRPr>
          </a:p>
          <a:p>
            <a:pPr>
              <a:buClr>
                <a:srgbClr val="00446A"/>
              </a:buClr>
            </a:pPr>
            <a:r>
              <a:rPr lang="en-US" sz="2800" dirty="0">
                <a:cs typeface="Arial" panose="020B0604020202020204"/>
              </a:rPr>
              <a:t>Disability Advocates</a:t>
            </a:r>
          </a:p>
          <a:p>
            <a:pPr>
              <a:buClr>
                <a:srgbClr val="00446A"/>
              </a:buClr>
            </a:pPr>
            <a:endParaRPr lang="en-US" sz="2800" dirty="0">
              <a:cs typeface="Arial" panose="020B0604020202020204"/>
            </a:endParaRPr>
          </a:p>
        </p:txBody>
      </p:sp>
    </p:spTree>
    <p:extLst>
      <p:ext uri="{BB962C8B-B14F-4D97-AF65-F5344CB8AC3E}">
        <p14:creationId xmlns:p14="http://schemas.microsoft.com/office/powerpoint/2010/main" val="1296216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25000"/>
                  </a:schemeClr>
                </a:solidFill>
              </a:rPr>
              <a:t>Other Monitoring </a:t>
            </a:r>
            <a:endParaRPr lang="en-US" dirty="0">
              <a:solidFill>
                <a:schemeClr val="bg2">
                  <a:lumMod val="25000"/>
                </a:schemeClr>
              </a:solidFill>
              <a:cs typeface="Arial"/>
            </a:endParaRPr>
          </a:p>
        </p:txBody>
      </p:sp>
      <p:sp>
        <p:nvSpPr>
          <p:cNvPr id="3" name="Content Placeholder 2"/>
          <p:cNvSpPr>
            <a:spLocks noGrp="1"/>
          </p:cNvSpPr>
          <p:nvPr>
            <p:ph idx="1"/>
          </p:nvPr>
        </p:nvSpPr>
        <p:spPr>
          <a:xfrm>
            <a:off x="361034" y="1324885"/>
            <a:ext cx="10436967" cy="5319897"/>
          </a:xfrm>
        </p:spPr>
        <p:txBody>
          <a:bodyPr vert="horz" lIns="91440" tIns="45720" rIns="91440" bIns="45720" rtlCol="0" anchor="t">
            <a:normAutofit fontScale="92500" lnSpcReduction="20000"/>
          </a:bodyPr>
          <a:lstStyle/>
          <a:p>
            <a:pPr>
              <a:buClr>
                <a:srgbClr val="00446A"/>
              </a:buClr>
            </a:pPr>
            <a:endParaRPr lang="en-US" sz="2800" dirty="0">
              <a:cs typeface="Arial"/>
            </a:endParaRPr>
          </a:p>
          <a:p>
            <a:pPr>
              <a:buClr>
                <a:srgbClr val="00446A"/>
              </a:buClr>
            </a:pPr>
            <a:r>
              <a:rPr lang="en-US" sz="2800" dirty="0">
                <a:cs typeface="Arial"/>
              </a:rPr>
              <a:t>MassHealth Funded Day Habilitation programs (segregation; meaningful programming; workforce)</a:t>
            </a:r>
            <a:endParaRPr lang="en-US" dirty="0">
              <a:cs typeface="Arial"/>
            </a:endParaRPr>
          </a:p>
          <a:p>
            <a:pPr>
              <a:buClr>
                <a:srgbClr val="00446A"/>
              </a:buClr>
            </a:pPr>
            <a:r>
              <a:rPr lang="en-US" sz="2800" dirty="0">
                <a:cs typeface="Arial"/>
              </a:rPr>
              <a:t>DMH Hospitals (restraint and seclusion, medication, human rights, discharge advocacy)</a:t>
            </a:r>
            <a:endParaRPr lang="en-US" dirty="0">
              <a:cs typeface="Arial"/>
            </a:endParaRPr>
          </a:p>
          <a:p>
            <a:pPr>
              <a:buClr>
                <a:srgbClr val="00446A"/>
              </a:buClr>
            </a:pPr>
            <a:r>
              <a:rPr lang="en-US" sz="2800" dirty="0">
                <a:cs typeface="Arial"/>
              </a:rPr>
              <a:t>Private Hospitals (same)</a:t>
            </a:r>
          </a:p>
          <a:p>
            <a:pPr>
              <a:buClr>
                <a:srgbClr val="00446A"/>
              </a:buClr>
            </a:pPr>
            <a:r>
              <a:rPr lang="en-US" sz="2800" dirty="0">
                <a:cs typeface="Arial"/>
              </a:rPr>
              <a:t>DMH Community Residences (human rights)</a:t>
            </a:r>
          </a:p>
          <a:p>
            <a:pPr>
              <a:buClr>
                <a:srgbClr val="00446A"/>
              </a:buClr>
            </a:pPr>
            <a:r>
              <a:rPr lang="en-US" sz="2800" dirty="0">
                <a:cs typeface="Arial"/>
              </a:rPr>
              <a:t>Nursing Homes (abuse and neglect, workforce, overuse of anti-psychotics)</a:t>
            </a:r>
          </a:p>
          <a:p>
            <a:pPr>
              <a:buClr>
                <a:srgbClr val="00446A"/>
              </a:buClr>
            </a:pPr>
            <a:r>
              <a:rPr lang="en-US" sz="2800" dirty="0">
                <a:cs typeface="Arial"/>
              </a:rPr>
              <a:t>TBI Facilities (same; NY residents)</a:t>
            </a:r>
          </a:p>
          <a:p>
            <a:pPr>
              <a:buClr>
                <a:srgbClr val="00446A"/>
              </a:buClr>
            </a:pPr>
            <a:r>
              <a:rPr lang="en-US" sz="2800" dirty="0">
                <a:cs typeface="Arial"/>
              </a:rPr>
              <a:t>Schools (A&amp;N; timeout rooms)</a:t>
            </a:r>
          </a:p>
          <a:p>
            <a:pPr>
              <a:buClr>
                <a:srgbClr val="00446A"/>
              </a:buClr>
            </a:pPr>
            <a:r>
              <a:rPr lang="en-US" sz="2800" dirty="0">
                <a:cs typeface="Arial"/>
              </a:rPr>
              <a:t>Homeless Shelters (human rights, conditions, accommodations)</a:t>
            </a:r>
          </a:p>
          <a:p>
            <a:pPr>
              <a:buClr>
                <a:srgbClr val="00446A"/>
              </a:buClr>
            </a:pPr>
            <a:endParaRPr lang="en-US" sz="2800" dirty="0">
              <a:cs typeface="Arial"/>
            </a:endParaRPr>
          </a:p>
        </p:txBody>
      </p:sp>
    </p:spTree>
    <p:extLst>
      <p:ext uri="{BB962C8B-B14F-4D97-AF65-F5344CB8AC3E}">
        <p14:creationId xmlns:p14="http://schemas.microsoft.com/office/powerpoint/2010/main" val="611466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4557"/>
            <a:ext cx="8596668" cy="658192"/>
          </a:xfrm>
        </p:spPr>
        <p:txBody>
          <a:bodyPr>
            <a:normAutofit/>
          </a:bodyPr>
          <a:lstStyle/>
          <a:p>
            <a:r>
              <a:rPr lang="en-US" dirty="0">
                <a:solidFill>
                  <a:schemeClr val="bg2">
                    <a:lumMod val="25000"/>
                  </a:schemeClr>
                </a:solidFill>
              </a:rPr>
              <a:t>Investigations – Other Public Reports</a:t>
            </a:r>
            <a:endParaRPr lang="en-US" dirty="0">
              <a:solidFill>
                <a:schemeClr val="bg2">
                  <a:lumMod val="25000"/>
                </a:schemeClr>
              </a:solidFill>
              <a:cs typeface="Arial"/>
            </a:endParaRPr>
          </a:p>
        </p:txBody>
      </p:sp>
      <p:sp>
        <p:nvSpPr>
          <p:cNvPr id="3" name="Content Placeholder 2"/>
          <p:cNvSpPr>
            <a:spLocks noGrp="1"/>
          </p:cNvSpPr>
          <p:nvPr>
            <p:ph idx="1"/>
          </p:nvPr>
        </p:nvSpPr>
        <p:spPr>
          <a:xfrm>
            <a:off x="301856" y="947533"/>
            <a:ext cx="9535363" cy="5553476"/>
          </a:xfrm>
        </p:spPr>
        <p:txBody>
          <a:bodyPr vert="horz" lIns="91440" tIns="45720" rIns="91440" bIns="45720" rtlCol="0" anchor="t">
            <a:normAutofit fontScale="62500" lnSpcReduction="20000"/>
          </a:bodyPr>
          <a:lstStyle/>
          <a:p>
            <a:pPr>
              <a:buClr>
                <a:srgbClr val="00446A"/>
              </a:buClr>
            </a:pPr>
            <a:endParaRPr lang="en-US" sz="2800" dirty="0">
              <a:solidFill>
                <a:srgbClr val="0070C0"/>
              </a:solidFill>
              <a:cs typeface="Arial" panose="020B0604020202020204"/>
            </a:endParaRPr>
          </a:p>
          <a:p>
            <a:pPr>
              <a:buClr>
                <a:srgbClr val="00446A"/>
              </a:buClr>
            </a:pPr>
            <a:r>
              <a:rPr lang="en-US" sz="2800" dirty="0">
                <a:solidFill>
                  <a:srgbClr val="0070C0"/>
                </a:solidFill>
                <a:ea typeface="+mn-lt"/>
                <a:cs typeface="+mn-lt"/>
                <a:hlinkClick r:id="rId2">
                  <a:extLst>
                    <a:ext uri="{A12FA001-AC4F-418D-AE19-62706E023703}">
                      <ahyp:hlinkClr xmlns:ahyp="http://schemas.microsoft.com/office/drawing/2018/hyperlinkcolor" val="tx"/>
                    </a:ext>
                  </a:extLst>
                </a:hlinkClick>
              </a:rPr>
              <a:t>Direct Support Professionals</a:t>
            </a:r>
            <a:r>
              <a:rPr lang="en-US" sz="2800" u="sng" dirty="0">
                <a:solidFill>
                  <a:srgbClr val="0070C0"/>
                </a:solidFill>
                <a:ea typeface="+mn-lt"/>
                <a:cs typeface="+mn-lt"/>
              </a:rPr>
              <a:t> –  A Workforce Crisis Limiting Security, Human Rights, and Opportunity for People with Intellectual and Developmental Disabilities – November 2021</a:t>
            </a:r>
            <a:endParaRPr lang="en-US" u="sng" dirty="0">
              <a:solidFill>
                <a:srgbClr val="0070C0"/>
              </a:solidFill>
              <a:cs typeface="Arial"/>
            </a:endParaRPr>
          </a:p>
          <a:p>
            <a:pPr>
              <a:buClr>
                <a:srgbClr val="00446A"/>
              </a:buClr>
            </a:pPr>
            <a:br>
              <a:rPr lang="en-US" dirty="0"/>
            </a:br>
            <a:endParaRPr lang="en-US" dirty="0">
              <a:solidFill>
                <a:srgbClr val="0070C0"/>
              </a:solidFill>
              <a:cs typeface="Arial"/>
            </a:endParaRPr>
          </a:p>
          <a:p>
            <a:pPr>
              <a:buClr>
                <a:srgbClr val="00446A"/>
              </a:buClr>
            </a:pPr>
            <a:r>
              <a:rPr lang="en-US" sz="2800" dirty="0">
                <a:solidFill>
                  <a:srgbClr val="0070C0"/>
                </a:solidFill>
                <a:ea typeface="+mn-lt"/>
                <a:cs typeface="+mn-lt"/>
                <a:hlinkClick r:id="rId3">
                  <a:extLst>
                    <a:ext uri="{A12FA001-AC4F-418D-AE19-62706E023703}">
                      <ahyp:hlinkClr xmlns:ahyp="http://schemas.microsoft.com/office/drawing/2018/hyperlinkcolor" val="tx"/>
                    </a:ext>
                  </a:extLst>
                </a:hlinkClick>
              </a:rPr>
              <a:t>DLC Finds Abuse &amp; Neglect in Death of Woman Discharged from Middleborough Hospital and Left on Boston Streets – June 2021</a:t>
            </a:r>
            <a:endParaRPr lang="en-US" dirty="0">
              <a:solidFill>
                <a:srgbClr val="0070C0"/>
              </a:solidFill>
              <a:cs typeface="Arial"/>
              <a:hlinkClick r:id="" action="ppaction://noaction">
                <a:extLst>
                  <a:ext uri="{A12FA001-AC4F-418D-AE19-62706E023703}">
                    <ahyp:hlinkClr xmlns:ahyp="http://schemas.microsoft.com/office/drawing/2018/hyperlinkcolor" val="tx"/>
                  </a:ext>
                </a:extLst>
              </a:hlinkClick>
            </a:endParaRPr>
          </a:p>
          <a:p>
            <a:pPr>
              <a:buClr>
                <a:srgbClr val="00446A"/>
              </a:buClr>
            </a:pPr>
            <a:br>
              <a:rPr lang="en-US" dirty="0"/>
            </a:br>
            <a:endParaRPr lang="en-US" dirty="0">
              <a:solidFill>
                <a:srgbClr val="0070C0"/>
              </a:solidFill>
              <a:cs typeface="Arial"/>
            </a:endParaRPr>
          </a:p>
          <a:p>
            <a:pPr>
              <a:buClr>
                <a:srgbClr val="00446A"/>
              </a:buClr>
            </a:pPr>
            <a:r>
              <a:rPr lang="en-US" sz="2800" dirty="0">
                <a:solidFill>
                  <a:srgbClr val="0070C0"/>
                </a:solidFill>
                <a:ea typeface="+mn-lt"/>
                <a:cs typeface="+mn-lt"/>
                <a:hlinkClick r:id="rId4">
                  <a:extLst>
                    <a:ext uri="{A12FA001-AC4F-418D-AE19-62706E023703}">
                      <ahyp:hlinkClr xmlns:ahyp="http://schemas.microsoft.com/office/drawing/2018/hyperlinkcolor" val="tx"/>
                    </a:ext>
                  </a:extLst>
                </a:hlinkClick>
              </a:rPr>
              <a:t>Notice of MCI-Shirley and MCI-Norfolk Investigations – April 2020</a:t>
            </a:r>
            <a:endParaRPr lang="en-US" dirty="0">
              <a:solidFill>
                <a:srgbClr val="0070C0"/>
              </a:solidFill>
              <a:cs typeface="Arial"/>
              <a:hlinkClick r:id="" action="ppaction://noaction">
                <a:extLst>
                  <a:ext uri="{A12FA001-AC4F-418D-AE19-62706E023703}">
                    <ahyp:hlinkClr xmlns:ahyp="http://schemas.microsoft.com/office/drawing/2018/hyperlinkcolor" val="tx"/>
                  </a:ext>
                </a:extLst>
              </a:hlinkClick>
            </a:endParaRPr>
          </a:p>
          <a:p>
            <a:pPr>
              <a:buClr>
                <a:srgbClr val="00446A"/>
              </a:buClr>
            </a:pPr>
            <a:br>
              <a:rPr lang="en-US" dirty="0"/>
            </a:br>
            <a:endParaRPr lang="en-US" dirty="0">
              <a:solidFill>
                <a:srgbClr val="0070C0"/>
              </a:solidFill>
              <a:cs typeface="Arial"/>
            </a:endParaRPr>
          </a:p>
          <a:p>
            <a:pPr>
              <a:buClr>
                <a:srgbClr val="00446A"/>
              </a:buClr>
            </a:pPr>
            <a:r>
              <a:rPr lang="en-US" sz="2800" dirty="0">
                <a:solidFill>
                  <a:srgbClr val="0070C0"/>
                </a:solidFill>
                <a:ea typeface="+mn-lt"/>
                <a:cs typeface="+mn-lt"/>
                <a:hlinkClick r:id="rId5">
                  <a:extLst>
                    <a:ext uri="{A12FA001-AC4F-418D-AE19-62706E023703}">
                      <ahyp:hlinkClr xmlns:ahyp="http://schemas.microsoft.com/office/drawing/2018/hyperlinkcolor" val="tx"/>
                    </a:ext>
                  </a:extLst>
                </a:hlinkClick>
              </a:rPr>
              <a:t>MCI-Shirley and MCI-Norfolk Prison Investigations – Interim Findings – November 2020</a:t>
            </a:r>
            <a:endParaRPr lang="en-US" dirty="0">
              <a:solidFill>
                <a:srgbClr val="0070C0"/>
              </a:solidFill>
              <a:cs typeface="Arial"/>
              <a:hlinkClick r:id="" action="ppaction://noaction">
                <a:extLst>
                  <a:ext uri="{A12FA001-AC4F-418D-AE19-62706E023703}">
                    <ahyp:hlinkClr xmlns:ahyp="http://schemas.microsoft.com/office/drawing/2018/hyperlinkcolor" val="tx"/>
                  </a:ext>
                </a:extLst>
              </a:hlinkClick>
            </a:endParaRPr>
          </a:p>
          <a:p>
            <a:pPr>
              <a:buClr>
                <a:srgbClr val="00446A"/>
              </a:buClr>
            </a:pPr>
            <a:br>
              <a:rPr lang="en-US" dirty="0"/>
            </a:br>
            <a:endParaRPr lang="en-US" dirty="0">
              <a:solidFill>
                <a:srgbClr val="0070C0"/>
              </a:solidFill>
              <a:cs typeface="Arial"/>
            </a:endParaRPr>
          </a:p>
          <a:p>
            <a:pPr>
              <a:buClr>
                <a:srgbClr val="00446A"/>
              </a:buClr>
            </a:pPr>
            <a:r>
              <a:rPr lang="en-US" sz="2800" dirty="0">
                <a:solidFill>
                  <a:srgbClr val="0070C0"/>
                </a:solidFill>
                <a:ea typeface="+mn-lt"/>
                <a:cs typeface="+mn-lt"/>
                <a:hlinkClick r:id="rId6">
                  <a:extLst>
                    <a:ext uri="{A12FA001-AC4F-418D-AE19-62706E023703}">
                      <ahyp:hlinkClr xmlns:ahyp="http://schemas.microsoft.com/office/drawing/2018/hyperlinkcolor" val="tx"/>
                    </a:ext>
                  </a:extLst>
                </a:hlinkClick>
              </a:rPr>
              <a:t>DLC Investigation Report Concerning the Experience of Prisoners with Disabilities in Two Department of Correction Facilities – March 2022</a:t>
            </a:r>
            <a:endParaRPr lang="en-US" dirty="0">
              <a:solidFill>
                <a:srgbClr val="0070C0"/>
              </a:solidFill>
              <a:cs typeface="Arial"/>
              <a:hlinkClick r:id="" action="ppaction://noaction">
                <a:extLst>
                  <a:ext uri="{A12FA001-AC4F-418D-AE19-62706E023703}">
                    <ahyp:hlinkClr xmlns:ahyp="http://schemas.microsoft.com/office/drawing/2018/hyperlinkcolor" val="tx"/>
                  </a:ext>
                </a:extLst>
              </a:hlinkClick>
            </a:endParaRPr>
          </a:p>
          <a:p>
            <a:pPr>
              <a:buClr>
                <a:srgbClr val="00446A"/>
              </a:buClr>
            </a:pPr>
            <a:br>
              <a:rPr lang="en-US" dirty="0"/>
            </a:br>
            <a:endParaRPr lang="en-US" dirty="0">
              <a:solidFill>
                <a:srgbClr val="0070C0"/>
              </a:solidFill>
              <a:cs typeface="Arial"/>
            </a:endParaRPr>
          </a:p>
          <a:p>
            <a:pPr>
              <a:buClr>
                <a:srgbClr val="00446A"/>
              </a:buClr>
            </a:pPr>
            <a:r>
              <a:rPr lang="en-US" sz="2800" dirty="0">
                <a:solidFill>
                  <a:srgbClr val="0070C0"/>
                </a:solidFill>
                <a:ea typeface="+mn-lt"/>
                <a:cs typeface="+mn-lt"/>
                <a:hlinkClick r:id="rId7">
                  <a:extLst>
                    <a:ext uri="{A12FA001-AC4F-418D-AE19-62706E023703}">
                      <ahyp:hlinkClr xmlns:ahyp="http://schemas.microsoft.com/office/drawing/2018/hyperlinkcolor" val="tx"/>
                    </a:ext>
                  </a:extLst>
                </a:hlinkClick>
              </a:rPr>
              <a:t>Notice of Lemuel Shattuck Hospital Investigation – June 2020</a:t>
            </a:r>
            <a:endParaRPr lang="en-US" dirty="0">
              <a:solidFill>
                <a:srgbClr val="0070C0"/>
              </a:solidFill>
              <a:cs typeface="Arial"/>
              <a:hlinkClick r:id="" action="ppaction://noaction">
                <a:extLst>
                  <a:ext uri="{A12FA001-AC4F-418D-AE19-62706E023703}">
                    <ahyp:hlinkClr xmlns:ahyp="http://schemas.microsoft.com/office/drawing/2018/hyperlinkcolor" val="tx"/>
                  </a:ext>
                </a:extLst>
              </a:hlinkClick>
            </a:endParaRPr>
          </a:p>
          <a:p>
            <a:pPr>
              <a:buClr>
                <a:srgbClr val="00446A"/>
              </a:buClr>
            </a:pPr>
            <a:br>
              <a:rPr lang="en-US" dirty="0"/>
            </a:br>
            <a:r>
              <a:rPr lang="en-US" sz="2800" dirty="0">
                <a:solidFill>
                  <a:srgbClr val="0070C0"/>
                </a:solidFill>
                <a:ea typeface="+mn-lt"/>
                <a:cs typeface="+mn-lt"/>
                <a:hlinkClick r:id="rId8">
                  <a:extLst>
                    <a:ext uri="{A12FA001-AC4F-418D-AE19-62706E023703}">
                      <ahyp:hlinkClr xmlns:ahyp="http://schemas.microsoft.com/office/drawing/2018/hyperlinkcolor" val="tx"/>
                    </a:ext>
                  </a:extLst>
                </a:hlinkClick>
              </a:rPr>
              <a:t>Notice of Tewksbury Hospital Investigation – June 2020</a:t>
            </a:r>
            <a:endParaRPr lang="en-US" dirty="0">
              <a:solidFill>
                <a:srgbClr val="0070C0"/>
              </a:solidFill>
              <a:hlinkClick r:id="rId8">
                <a:extLst>
                  <a:ext uri="{A12FA001-AC4F-418D-AE19-62706E023703}">
                    <ahyp:hlinkClr xmlns:ahyp="http://schemas.microsoft.com/office/drawing/2018/hyperlinkcolor" val="tx"/>
                  </a:ext>
                </a:extLst>
              </a:hlinkClick>
            </a:endParaRPr>
          </a:p>
          <a:p>
            <a:pPr>
              <a:buClr>
                <a:srgbClr val="00446A"/>
              </a:buClr>
            </a:pPr>
            <a:endParaRPr lang="en-US" sz="2800" dirty="0">
              <a:cs typeface="Arial"/>
            </a:endParaRPr>
          </a:p>
        </p:txBody>
      </p:sp>
    </p:spTree>
    <p:extLst>
      <p:ext uri="{BB962C8B-B14F-4D97-AF65-F5344CB8AC3E}">
        <p14:creationId xmlns:p14="http://schemas.microsoft.com/office/powerpoint/2010/main" val="2703044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0493"/>
          </a:xfrm>
        </p:spPr>
        <p:txBody>
          <a:bodyPr/>
          <a:lstStyle/>
          <a:p>
            <a:r>
              <a:rPr lang="en-US" dirty="0">
                <a:solidFill>
                  <a:srgbClr val="00446A"/>
                </a:solidFill>
              </a:rPr>
              <a:t>Monitoring and Investigations</a:t>
            </a:r>
          </a:p>
        </p:txBody>
      </p:sp>
      <p:graphicFrame>
        <p:nvGraphicFramePr>
          <p:cNvPr id="4" name="Content Placeholder 6"/>
          <p:cNvGraphicFramePr>
            <a:graphicFrameLocks/>
          </p:cNvGraphicFramePr>
          <p:nvPr>
            <p:extLst>
              <p:ext uri="{D42A27DB-BD31-4B8C-83A1-F6EECF244321}">
                <p14:modId xmlns:p14="http://schemas.microsoft.com/office/powerpoint/2010/main" val="776234713"/>
              </p:ext>
            </p:extLst>
          </p:nvPr>
        </p:nvGraphicFramePr>
        <p:xfrm>
          <a:off x="433627" y="1716454"/>
          <a:ext cx="9586237" cy="3752426"/>
        </p:xfrm>
        <a:graphic>
          <a:graphicData uri="http://schemas.openxmlformats.org/drawingml/2006/table">
            <a:tbl>
              <a:tblPr firstRow="1" firstCol="1" bandRow="1">
                <a:tableStyleId>{5C22544A-7EE6-4342-B048-85BDC9FD1C3A}</a:tableStyleId>
              </a:tblPr>
              <a:tblGrid>
                <a:gridCol w="1592034">
                  <a:extLst>
                    <a:ext uri="{9D8B030D-6E8A-4147-A177-3AD203B41FA5}">
                      <a16:colId xmlns:a16="http://schemas.microsoft.com/office/drawing/2014/main" val="20000"/>
                    </a:ext>
                  </a:extLst>
                </a:gridCol>
                <a:gridCol w="1265464">
                  <a:extLst>
                    <a:ext uri="{9D8B030D-6E8A-4147-A177-3AD203B41FA5}">
                      <a16:colId xmlns:a16="http://schemas.microsoft.com/office/drawing/2014/main" val="3260816954"/>
                    </a:ext>
                  </a:extLst>
                </a:gridCol>
                <a:gridCol w="1251854">
                  <a:extLst>
                    <a:ext uri="{9D8B030D-6E8A-4147-A177-3AD203B41FA5}">
                      <a16:colId xmlns:a16="http://schemas.microsoft.com/office/drawing/2014/main" val="2457559678"/>
                    </a:ext>
                  </a:extLst>
                </a:gridCol>
                <a:gridCol w="1292678">
                  <a:extLst>
                    <a:ext uri="{9D8B030D-6E8A-4147-A177-3AD203B41FA5}">
                      <a16:colId xmlns:a16="http://schemas.microsoft.com/office/drawing/2014/main" val="20904942"/>
                    </a:ext>
                  </a:extLst>
                </a:gridCol>
                <a:gridCol w="1401535">
                  <a:extLst>
                    <a:ext uri="{9D8B030D-6E8A-4147-A177-3AD203B41FA5}">
                      <a16:colId xmlns:a16="http://schemas.microsoft.com/office/drawing/2014/main" val="171453480"/>
                    </a:ext>
                  </a:extLst>
                </a:gridCol>
                <a:gridCol w="1362975">
                  <a:extLst>
                    <a:ext uri="{9D8B030D-6E8A-4147-A177-3AD203B41FA5}">
                      <a16:colId xmlns:a16="http://schemas.microsoft.com/office/drawing/2014/main" val="2406088976"/>
                    </a:ext>
                  </a:extLst>
                </a:gridCol>
                <a:gridCol w="1419697">
                  <a:extLst>
                    <a:ext uri="{9D8B030D-6E8A-4147-A177-3AD203B41FA5}">
                      <a16:colId xmlns:a16="http://schemas.microsoft.com/office/drawing/2014/main" val="20001"/>
                    </a:ext>
                  </a:extLst>
                </a:gridCol>
              </a:tblGrid>
              <a:tr h="1016000">
                <a:tc>
                  <a:txBody>
                    <a:bodyPr/>
                    <a:lstStyle/>
                    <a:p>
                      <a:pPr marL="0" marR="0" algn="ctr">
                        <a:lnSpc>
                          <a:spcPct val="115000"/>
                        </a:lnSpc>
                        <a:spcBef>
                          <a:spcPts val="0"/>
                        </a:spcBef>
                        <a:spcAft>
                          <a:spcPts val="0"/>
                        </a:spcAft>
                      </a:pPr>
                      <a:r>
                        <a:rPr lang="en-US" sz="1600" dirty="0">
                          <a:effectLst/>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lvl="0" algn="ctr">
                        <a:lnSpc>
                          <a:spcPct val="114999"/>
                        </a:lnSpc>
                        <a:spcBef>
                          <a:spcPts val="0"/>
                        </a:spcBef>
                        <a:spcAft>
                          <a:spcPts val="0"/>
                        </a:spcAft>
                        <a:buNone/>
                      </a:pPr>
                      <a:r>
                        <a:rPr lang="en-US" sz="1600" dirty="0">
                          <a:effectLst/>
                        </a:rPr>
                        <a:t>FY 2022</a:t>
                      </a:r>
                    </a:p>
                  </a:txBody>
                  <a:tcPr marL="68580" marR="68580" marT="0" marB="0" anchor="ctr"/>
                </a:tc>
                <a:tc>
                  <a:txBody>
                    <a:bodyPr/>
                    <a:lstStyle/>
                    <a:p>
                      <a:pPr marL="0" lvl="0" algn="ctr">
                        <a:lnSpc>
                          <a:spcPct val="114999"/>
                        </a:lnSpc>
                        <a:spcBef>
                          <a:spcPts val="0"/>
                        </a:spcBef>
                        <a:spcAft>
                          <a:spcPts val="0"/>
                        </a:spcAft>
                        <a:buNone/>
                      </a:pPr>
                      <a:r>
                        <a:rPr lang="en-US" sz="1600" dirty="0">
                          <a:effectLst/>
                        </a:rPr>
                        <a:t>FY 2021</a:t>
                      </a:r>
                    </a:p>
                  </a:txBody>
                  <a:tcPr marL="68580" marR="68580" marT="0" marB="0" anchor="ctr"/>
                </a:tc>
                <a:tc>
                  <a:txBody>
                    <a:bodyPr/>
                    <a:lstStyle/>
                    <a:p>
                      <a:pPr marL="0" lvl="0" algn="ctr">
                        <a:lnSpc>
                          <a:spcPct val="114999"/>
                        </a:lnSpc>
                        <a:spcBef>
                          <a:spcPts val="0"/>
                        </a:spcBef>
                        <a:spcAft>
                          <a:spcPts val="0"/>
                        </a:spcAft>
                        <a:buNone/>
                      </a:pPr>
                      <a:r>
                        <a:rPr lang="en-US" sz="1600" dirty="0">
                          <a:effectLst/>
                        </a:rPr>
                        <a:t>FY 2020</a:t>
                      </a:r>
                    </a:p>
                  </a:txBody>
                  <a:tcPr marL="68580" marR="68580" marT="0" marB="0" anchor="ctr"/>
                </a:tc>
                <a:tc>
                  <a:txBody>
                    <a:bodyPr/>
                    <a:lstStyle/>
                    <a:p>
                      <a:pPr marL="0" lvl="0" algn="ctr">
                        <a:lnSpc>
                          <a:spcPct val="114999"/>
                        </a:lnSpc>
                        <a:spcBef>
                          <a:spcPts val="0"/>
                        </a:spcBef>
                        <a:spcAft>
                          <a:spcPts val="0"/>
                        </a:spcAft>
                        <a:buNone/>
                      </a:pPr>
                      <a:r>
                        <a:rPr lang="en-US" sz="1600" dirty="0">
                          <a:effectLst/>
                        </a:rPr>
                        <a:t>FY 2019</a:t>
                      </a:r>
                    </a:p>
                  </a:txBody>
                  <a:tcPr marL="68580" marR="68580" marT="0" marB="0" anchor="ctr"/>
                </a:tc>
                <a:tc>
                  <a:txBody>
                    <a:bodyPr/>
                    <a:lstStyle/>
                    <a:p>
                      <a:pPr marL="0" lvl="0" algn="ctr">
                        <a:lnSpc>
                          <a:spcPct val="114999"/>
                        </a:lnSpc>
                        <a:spcBef>
                          <a:spcPts val="0"/>
                        </a:spcBef>
                        <a:spcAft>
                          <a:spcPts val="0"/>
                        </a:spcAft>
                        <a:buNone/>
                      </a:pPr>
                      <a:r>
                        <a:rPr lang="en-US" sz="1600" dirty="0">
                          <a:effectLst/>
                        </a:rPr>
                        <a:t>FY 2018</a:t>
                      </a:r>
                    </a:p>
                  </a:txBody>
                  <a:tcPr marL="68580" marR="68580" marT="0" marB="0" anchor="ctr"/>
                </a:tc>
                <a:tc>
                  <a:txBody>
                    <a:bodyPr/>
                    <a:lstStyle/>
                    <a:p>
                      <a:pPr marL="0" marR="0" algn="ctr">
                        <a:lnSpc>
                          <a:spcPct val="115000"/>
                        </a:lnSpc>
                        <a:spcBef>
                          <a:spcPts val="0"/>
                        </a:spcBef>
                        <a:spcAft>
                          <a:spcPts val="0"/>
                        </a:spcAft>
                      </a:pPr>
                      <a:r>
                        <a:rPr lang="en-US" sz="1600" dirty="0">
                          <a:effectLst/>
                        </a:rPr>
                        <a:t>FY 2017</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1368213">
                <a:tc>
                  <a:txBody>
                    <a:bodyPr/>
                    <a:lstStyle/>
                    <a:p>
                      <a:pPr marL="0" marR="0" algn="ctr">
                        <a:lnSpc>
                          <a:spcPct val="115000"/>
                        </a:lnSpc>
                        <a:spcBef>
                          <a:spcPts val="0"/>
                        </a:spcBef>
                        <a:spcAft>
                          <a:spcPts val="0"/>
                        </a:spcAft>
                      </a:pPr>
                      <a:r>
                        <a:rPr lang="en-US" sz="1600" dirty="0">
                          <a:effectLst/>
                        </a:rPr>
                        <a:t>Places Monitored</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lvl="0" algn="ctr">
                        <a:lnSpc>
                          <a:spcPct val="114999"/>
                        </a:lnSpc>
                        <a:spcBef>
                          <a:spcPts val="0"/>
                        </a:spcBef>
                        <a:spcAft>
                          <a:spcPts val="0"/>
                        </a:spcAft>
                        <a:buNone/>
                      </a:pPr>
                      <a:r>
                        <a:rPr lang="en-US" sz="1600" baseline="0" dirty="0">
                          <a:effectLst/>
                          <a:latin typeface="Arial"/>
                          <a:ea typeface="Calibri" panose="020F0502020204030204" pitchFamily="34" charset="0"/>
                          <a:cs typeface="Times New Roman"/>
                        </a:rPr>
                        <a:t>78</a:t>
                      </a:r>
                    </a:p>
                  </a:txBody>
                  <a:tcPr marL="68580" marR="68580" marT="0" marB="0" anchor="ctr"/>
                </a:tc>
                <a:tc>
                  <a:txBody>
                    <a:bodyPr/>
                    <a:lstStyle/>
                    <a:p>
                      <a:pPr marL="0" lvl="0" algn="ctr">
                        <a:lnSpc>
                          <a:spcPct val="114999"/>
                        </a:lnSpc>
                        <a:spcBef>
                          <a:spcPts val="0"/>
                        </a:spcBef>
                        <a:spcAft>
                          <a:spcPts val="0"/>
                        </a:spcAft>
                        <a:buNone/>
                      </a:pPr>
                      <a:r>
                        <a:rPr lang="en-US" sz="1600" baseline="0" dirty="0">
                          <a:effectLst/>
                          <a:latin typeface="Arial"/>
                          <a:ea typeface="Calibri" panose="020F0502020204030204" pitchFamily="34" charset="0"/>
                          <a:cs typeface="Times New Roman"/>
                        </a:rPr>
                        <a:t>99</a:t>
                      </a:r>
                    </a:p>
                  </a:txBody>
                  <a:tcPr marL="68580" marR="68580" marT="0" marB="0" anchor="ctr"/>
                </a:tc>
                <a:tc>
                  <a:txBody>
                    <a:bodyPr/>
                    <a:lstStyle/>
                    <a:p>
                      <a:pPr marL="0" lvl="0" algn="ctr">
                        <a:lnSpc>
                          <a:spcPct val="114999"/>
                        </a:lnSpc>
                        <a:spcBef>
                          <a:spcPts val="0"/>
                        </a:spcBef>
                        <a:spcAft>
                          <a:spcPts val="0"/>
                        </a:spcAft>
                        <a:buNone/>
                      </a:pPr>
                      <a:r>
                        <a:rPr lang="en-US" sz="1600" baseline="0" dirty="0">
                          <a:effectLst/>
                          <a:latin typeface="Arial"/>
                          <a:ea typeface="Calibri" panose="020F0502020204030204" pitchFamily="34" charset="0"/>
                          <a:cs typeface="Times New Roman"/>
                        </a:rPr>
                        <a:t>125</a:t>
                      </a:r>
                    </a:p>
                  </a:txBody>
                  <a:tcPr marL="68580" marR="68580" marT="0" marB="0" anchor="ctr"/>
                </a:tc>
                <a:tc>
                  <a:txBody>
                    <a:bodyPr/>
                    <a:lstStyle/>
                    <a:p>
                      <a:pPr marL="0" lvl="0" algn="ctr">
                        <a:lnSpc>
                          <a:spcPct val="114999"/>
                        </a:lnSpc>
                        <a:spcBef>
                          <a:spcPts val="0"/>
                        </a:spcBef>
                        <a:spcAft>
                          <a:spcPts val="0"/>
                        </a:spcAft>
                        <a:buNone/>
                      </a:pPr>
                      <a:r>
                        <a:rPr lang="en-US" sz="1600" baseline="0" dirty="0">
                          <a:effectLst/>
                          <a:latin typeface="Arial"/>
                          <a:ea typeface="Calibri" panose="020F0502020204030204" pitchFamily="34" charset="0"/>
                          <a:cs typeface="Times New Roman"/>
                        </a:rPr>
                        <a:t>105</a:t>
                      </a:r>
                    </a:p>
                  </a:txBody>
                  <a:tcPr marL="68580" marR="68580" marT="0" marB="0" anchor="ctr"/>
                </a:tc>
                <a:tc>
                  <a:txBody>
                    <a:bodyPr/>
                    <a:lstStyle/>
                    <a:p>
                      <a:pPr marL="0" lvl="0" algn="ctr">
                        <a:lnSpc>
                          <a:spcPct val="114999"/>
                        </a:lnSpc>
                        <a:spcBef>
                          <a:spcPts val="0"/>
                        </a:spcBef>
                        <a:spcAft>
                          <a:spcPts val="0"/>
                        </a:spcAft>
                        <a:buNone/>
                      </a:pPr>
                      <a:r>
                        <a:rPr lang="en-US" sz="1600" baseline="0" dirty="0">
                          <a:effectLst/>
                          <a:latin typeface="Arial"/>
                          <a:ea typeface="Calibri" panose="020F0502020204030204" pitchFamily="34" charset="0"/>
                          <a:cs typeface="Times New Roman"/>
                        </a:rPr>
                        <a:t>112</a:t>
                      </a:r>
                    </a:p>
                  </a:txBody>
                  <a:tcPr marL="68580" marR="68580" marT="0" marB="0" anchor="ctr"/>
                </a:tc>
                <a:tc>
                  <a:txBody>
                    <a:bodyPr/>
                    <a:lstStyle/>
                    <a:p>
                      <a:pPr marL="0" marR="0" algn="ctr">
                        <a:lnSpc>
                          <a:spcPct val="115000"/>
                        </a:lnSpc>
                        <a:spcBef>
                          <a:spcPts val="0"/>
                        </a:spcBef>
                        <a:spcAft>
                          <a:spcPts val="0"/>
                        </a:spcAft>
                      </a:pPr>
                      <a:r>
                        <a:rPr lang="en-US" sz="1600" dirty="0">
                          <a:effectLst/>
                        </a:rPr>
                        <a:t>61</a:t>
                      </a:r>
                      <a:endParaRPr lang="en-US" dirty="0"/>
                    </a:p>
                  </a:txBody>
                  <a:tcPr marL="68580" marR="68580" marT="0" marB="0" anchor="ctr"/>
                </a:tc>
                <a:extLst>
                  <a:ext uri="{0D108BD9-81ED-4DB2-BD59-A6C34878D82A}">
                    <a16:rowId xmlns:a16="http://schemas.microsoft.com/office/drawing/2014/main" val="10001"/>
                  </a:ext>
                </a:extLst>
              </a:tr>
              <a:tr h="1368213">
                <a:tc>
                  <a:txBody>
                    <a:bodyPr/>
                    <a:lstStyle/>
                    <a:p>
                      <a:pPr marL="0" marR="0" algn="ctr">
                        <a:lnSpc>
                          <a:spcPct val="115000"/>
                        </a:lnSpc>
                        <a:spcBef>
                          <a:spcPts val="0"/>
                        </a:spcBef>
                        <a:spcAft>
                          <a:spcPts val="0"/>
                        </a:spcAft>
                      </a:pPr>
                      <a:r>
                        <a:rPr lang="en-US" sz="1600" dirty="0">
                          <a:effectLst/>
                        </a:rPr>
                        <a:t>Number of Investigations</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lvl="0" algn="ctr">
                        <a:lnSpc>
                          <a:spcPct val="114999"/>
                        </a:lnSpc>
                        <a:spcBef>
                          <a:spcPts val="0"/>
                        </a:spcBef>
                        <a:spcAft>
                          <a:spcPts val="0"/>
                        </a:spcAft>
                        <a:buNone/>
                      </a:pPr>
                      <a:r>
                        <a:rPr lang="en-US" sz="1600" dirty="0">
                          <a:effectLst/>
                        </a:rPr>
                        <a:t>33</a:t>
                      </a:r>
                    </a:p>
                  </a:txBody>
                  <a:tcPr marL="68580" marR="68580" marT="0" marB="0" anchor="ctr"/>
                </a:tc>
                <a:tc>
                  <a:txBody>
                    <a:bodyPr/>
                    <a:lstStyle/>
                    <a:p>
                      <a:pPr marL="0" lvl="0" algn="ctr">
                        <a:lnSpc>
                          <a:spcPct val="114999"/>
                        </a:lnSpc>
                        <a:spcBef>
                          <a:spcPts val="0"/>
                        </a:spcBef>
                        <a:spcAft>
                          <a:spcPts val="0"/>
                        </a:spcAft>
                        <a:buNone/>
                      </a:pPr>
                      <a:r>
                        <a:rPr lang="en-US" sz="1600" dirty="0">
                          <a:effectLst/>
                        </a:rPr>
                        <a:t>26</a:t>
                      </a:r>
                    </a:p>
                  </a:txBody>
                  <a:tcPr marL="68580" marR="68580" marT="0" marB="0" anchor="ctr"/>
                </a:tc>
                <a:tc>
                  <a:txBody>
                    <a:bodyPr/>
                    <a:lstStyle/>
                    <a:p>
                      <a:pPr marL="0" lvl="0" algn="ctr">
                        <a:lnSpc>
                          <a:spcPct val="114999"/>
                        </a:lnSpc>
                        <a:spcBef>
                          <a:spcPts val="0"/>
                        </a:spcBef>
                        <a:spcAft>
                          <a:spcPts val="0"/>
                        </a:spcAft>
                        <a:buNone/>
                      </a:pPr>
                      <a:r>
                        <a:rPr lang="en-US" sz="1600" dirty="0">
                          <a:effectLst/>
                        </a:rPr>
                        <a:t>30</a:t>
                      </a:r>
                    </a:p>
                  </a:txBody>
                  <a:tcPr marL="68580" marR="68580" marT="0" marB="0" anchor="ctr"/>
                </a:tc>
                <a:tc>
                  <a:txBody>
                    <a:bodyPr/>
                    <a:lstStyle/>
                    <a:p>
                      <a:pPr marL="0" lvl="0" algn="ctr">
                        <a:lnSpc>
                          <a:spcPct val="114999"/>
                        </a:lnSpc>
                        <a:spcBef>
                          <a:spcPts val="0"/>
                        </a:spcBef>
                        <a:spcAft>
                          <a:spcPts val="0"/>
                        </a:spcAft>
                        <a:buNone/>
                      </a:pPr>
                      <a:r>
                        <a:rPr lang="en-US" sz="1600" dirty="0">
                          <a:effectLst/>
                        </a:rPr>
                        <a:t>28</a:t>
                      </a:r>
                    </a:p>
                  </a:txBody>
                  <a:tcPr marL="68580" marR="68580" marT="0" marB="0" anchor="ctr"/>
                </a:tc>
                <a:tc>
                  <a:txBody>
                    <a:bodyPr/>
                    <a:lstStyle/>
                    <a:p>
                      <a:pPr marL="0" lvl="0" algn="ctr">
                        <a:lnSpc>
                          <a:spcPct val="114999"/>
                        </a:lnSpc>
                        <a:spcBef>
                          <a:spcPts val="0"/>
                        </a:spcBef>
                        <a:spcAft>
                          <a:spcPts val="0"/>
                        </a:spcAft>
                        <a:buNone/>
                      </a:pPr>
                      <a:r>
                        <a:rPr lang="en-US" sz="1600" dirty="0">
                          <a:effectLst/>
                        </a:rPr>
                        <a:t>32</a:t>
                      </a:r>
                    </a:p>
                  </a:txBody>
                  <a:tcPr marL="68580" marR="68580" marT="0" marB="0" anchor="ctr"/>
                </a:tc>
                <a:tc>
                  <a:txBody>
                    <a:bodyPr/>
                    <a:lstStyle/>
                    <a:p>
                      <a:pPr marL="0" marR="0" algn="ctr">
                        <a:lnSpc>
                          <a:spcPct val="115000"/>
                        </a:lnSpc>
                        <a:spcBef>
                          <a:spcPts val="0"/>
                        </a:spcBef>
                        <a:spcAft>
                          <a:spcPts val="0"/>
                        </a:spcAft>
                      </a:pPr>
                      <a:r>
                        <a:rPr lang="en-US" sz="1600" dirty="0">
                          <a:effectLst/>
                        </a:rPr>
                        <a:t>15</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26100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557392"/>
            <a:ext cx="7766936" cy="2054268"/>
          </a:xfrm>
        </p:spPr>
        <p:txBody>
          <a:bodyPr/>
          <a:lstStyle/>
          <a:p>
            <a:r>
              <a:rPr lang="en-US" dirty="0">
                <a:solidFill>
                  <a:srgbClr val="00446A"/>
                </a:solidFill>
              </a:rPr>
              <a:t>DLC’s Disability Benefits Project</a:t>
            </a:r>
          </a:p>
        </p:txBody>
      </p:sp>
      <p:pic>
        <p:nvPicPr>
          <p:cNvPr id="1026" name="37F313CE-2820-4D85-AC6D-7D67B84E1315" descr="37F313CE-2820-4D85-AC6D-7D67B84E13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355" y="591899"/>
            <a:ext cx="2901275" cy="28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29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25000"/>
                  </a:schemeClr>
                </a:solidFill>
              </a:rPr>
              <a:t>Disability Benefits Project (DBP) Overview</a:t>
            </a:r>
          </a:p>
        </p:txBody>
      </p:sp>
      <p:sp>
        <p:nvSpPr>
          <p:cNvPr id="3" name="Content Placeholder 2"/>
          <p:cNvSpPr>
            <a:spLocks noGrp="1"/>
          </p:cNvSpPr>
          <p:nvPr>
            <p:ph idx="1"/>
          </p:nvPr>
        </p:nvSpPr>
        <p:spPr>
          <a:xfrm>
            <a:off x="526093" y="1805141"/>
            <a:ext cx="9148742" cy="4858706"/>
          </a:xfrm>
        </p:spPr>
        <p:txBody>
          <a:bodyPr vert="horz" lIns="91440" tIns="45720" rIns="91440" bIns="45720" rtlCol="0" anchor="t">
            <a:normAutofit/>
          </a:bodyPr>
          <a:lstStyle/>
          <a:p>
            <a:pPr>
              <a:buClr>
                <a:srgbClr val="00446A"/>
              </a:buClr>
            </a:pPr>
            <a:r>
              <a:rPr lang="en-US" sz="2800" dirty="0"/>
              <a:t>Since 1983 – State Budget Line Item – now MLAC funded</a:t>
            </a:r>
          </a:p>
          <a:p>
            <a:pPr>
              <a:buClr>
                <a:srgbClr val="00446A"/>
              </a:buClr>
            </a:pPr>
            <a:r>
              <a:rPr lang="en-US" sz="2800" dirty="0"/>
              <a:t>Support Center on Social Security matters for DBP funded legal services advocates</a:t>
            </a:r>
            <a:endParaRPr lang="en-US" sz="2800" dirty="0">
              <a:cs typeface="Arial"/>
            </a:endParaRPr>
          </a:p>
          <a:p>
            <a:pPr>
              <a:buClr>
                <a:srgbClr val="00446A"/>
              </a:buClr>
            </a:pPr>
            <a:r>
              <a:rPr lang="en-US" sz="2800" dirty="0"/>
              <a:t>Core Work – timely &amp; high-quality support for DBP funded advocates</a:t>
            </a:r>
            <a:endParaRPr lang="en-US" sz="2800" dirty="0">
              <a:cs typeface="Arial"/>
            </a:endParaRPr>
          </a:p>
          <a:p>
            <a:pPr lvl="1">
              <a:buClr>
                <a:srgbClr val="00446A"/>
              </a:buClr>
            </a:pPr>
            <a:r>
              <a:rPr lang="en-US" sz="2600" dirty="0"/>
              <a:t>But also answer questions from other legal services advocates, MLP advocates, pro bono attorneys, and a variety of others, including agency staff, social workers, medical personnel, legislators</a:t>
            </a:r>
            <a:endParaRPr lang="en-US" sz="2600" dirty="0">
              <a:cs typeface="Arial"/>
            </a:endParaRPr>
          </a:p>
          <a:p>
            <a:pPr>
              <a:buClr>
                <a:srgbClr val="00446A"/>
              </a:buClr>
            </a:pPr>
            <a:endParaRPr lang="en-US" sz="2800" dirty="0"/>
          </a:p>
          <a:p>
            <a:pPr lvl="1">
              <a:buClr>
                <a:srgbClr val="00446A"/>
              </a:buClr>
            </a:pPr>
            <a:endParaRPr lang="en-US" sz="2600" dirty="0"/>
          </a:p>
          <a:p>
            <a:pPr lvl="1">
              <a:buClr>
                <a:srgbClr val="00446A"/>
              </a:buClr>
            </a:pPr>
            <a:endParaRPr lang="en-US" sz="2600" dirty="0"/>
          </a:p>
          <a:p>
            <a:pPr>
              <a:buClr>
                <a:srgbClr val="00446A"/>
              </a:buClr>
            </a:pPr>
            <a:endParaRPr lang="en-US" sz="2800" dirty="0"/>
          </a:p>
        </p:txBody>
      </p:sp>
    </p:spTree>
    <p:extLst>
      <p:ext uri="{BB962C8B-B14F-4D97-AF65-F5344CB8AC3E}">
        <p14:creationId xmlns:p14="http://schemas.microsoft.com/office/powerpoint/2010/main" val="3168900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25000"/>
                  </a:schemeClr>
                </a:solidFill>
              </a:rPr>
              <a:t>DBP Core Work</a:t>
            </a:r>
          </a:p>
        </p:txBody>
      </p:sp>
      <p:sp>
        <p:nvSpPr>
          <p:cNvPr id="3" name="Content Placeholder 2"/>
          <p:cNvSpPr>
            <a:spLocks noGrp="1"/>
          </p:cNvSpPr>
          <p:nvPr>
            <p:ph idx="1"/>
          </p:nvPr>
        </p:nvSpPr>
        <p:spPr>
          <a:xfrm>
            <a:off x="526093" y="1805141"/>
            <a:ext cx="9148742" cy="4858706"/>
          </a:xfrm>
        </p:spPr>
        <p:txBody>
          <a:bodyPr>
            <a:normAutofit/>
          </a:bodyPr>
          <a:lstStyle/>
          <a:p>
            <a:pPr>
              <a:buClr>
                <a:srgbClr val="00446A"/>
              </a:buClr>
            </a:pPr>
            <a:r>
              <a:rPr lang="en-US" sz="2800" dirty="0"/>
              <a:t>Respond to calls and email (listserv) from advocates (range from 800 – 900 per year)</a:t>
            </a:r>
          </a:p>
          <a:p>
            <a:pPr>
              <a:buClr>
                <a:srgbClr val="00446A"/>
              </a:buClr>
            </a:pPr>
            <a:r>
              <a:rPr lang="en-US" sz="2800" dirty="0"/>
              <a:t>6 substantive coalition meetings per year</a:t>
            </a:r>
          </a:p>
          <a:p>
            <a:pPr>
              <a:buClr>
                <a:srgbClr val="00446A"/>
              </a:buClr>
            </a:pPr>
            <a:r>
              <a:rPr lang="en-US" sz="2800" dirty="0"/>
              <a:t>Case consults for merit and appeals</a:t>
            </a:r>
          </a:p>
          <a:p>
            <a:pPr>
              <a:buClr>
                <a:srgbClr val="00446A"/>
              </a:buClr>
            </a:pPr>
            <a:r>
              <a:rPr lang="en-US" sz="2800" dirty="0"/>
              <a:t>Research and policy memoranda</a:t>
            </a:r>
          </a:p>
          <a:p>
            <a:pPr>
              <a:buClr>
                <a:srgbClr val="00446A"/>
              </a:buClr>
            </a:pPr>
            <a:r>
              <a:rPr lang="en-US" sz="2800" dirty="0"/>
              <a:t>Review of memoranda and briefs</a:t>
            </a:r>
          </a:p>
          <a:p>
            <a:pPr>
              <a:buClr>
                <a:srgbClr val="00446A"/>
              </a:buClr>
            </a:pPr>
            <a:r>
              <a:rPr lang="en-US" sz="2800" dirty="0"/>
              <a:t>Updates on policy, law and regulation changes</a:t>
            </a:r>
          </a:p>
          <a:p>
            <a:pPr>
              <a:buClr>
                <a:srgbClr val="00446A"/>
              </a:buClr>
            </a:pPr>
            <a:r>
              <a:rPr lang="en-US" sz="2800" dirty="0"/>
              <a:t>Training – legal and community</a:t>
            </a:r>
          </a:p>
          <a:p>
            <a:pPr lvl="1">
              <a:buClr>
                <a:srgbClr val="00446A"/>
              </a:buClr>
            </a:pPr>
            <a:endParaRPr lang="en-US" sz="2600" dirty="0"/>
          </a:p>
          <a:p>
            <a:pPr lvl="1">
              <a:buClr>
                <a:srgbClr val="00446A"/>
              </a:buClr>
            </a:pPr>
            <a:endParaRPr lang="en-US" sz="2600" dirty="0"/>
          </a:p>
          <a:p>
            <a:pPr>
              <a:buClr>
                <a:srgbClr val="00446A"/>
              </a:buClr>
            </a:pPr>
            <a:endParaRPr lang="en-US" sz="2800" dirty="0"/>
          </a:p>
        </p:txBody>
      </p:sp>
    </p:spTree>
    <p:extLst>
      <p:ext uri="{BB962C8B-B14F-4D97-AF65-F5344CB8AC3E}">
        <p14:creationId xmlns:p14="http://schemas.microsoft.com/office/powerpoint/2010/main" val="2578979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25000"/>
                  </a:schemeClr>
                </a:solidFill>
              </a:rPr>
              <a:t>DBP Systemic Work</a:t>
            </a:r>
          </a:p>
        </p:txBody>
      </p:sp>
      <p:sp>
        <p:nvSpPr>
          <p:cNvPr id="3" name="Content Placeholder 2"/>
          <p:cNvSpPr>
            <a:spLocks noGrp="1"/>
          </p:cNvSpPr>
          <p:nvPr>
            <p:ph idx="1"/>
          </p:nvPr>
        </p:nvSpPr>
        <p:spPr>
          <a:xfrm>
            <a:off x="677334" y="1423851"/>
            <a:ext cx="9148742" cy="5238206"/>
          </a:xfrm>
        </p:spPr>
        <p:txBody>
          <a:bodyPr>
            <a:normAutofit fontScale="92500"/>
          </a:bodyPr>
          <a:lstStyle/>
          <a:p>
            <a:pPr>
              <a:buClr>
                <a:srgbClr val="00446A"/>
              </a:buClr>
            </a:pPr>
            <a:r>
              <a:rPr lang="en-US" sz="2800" dirty="0"/>
              <a:t>Work with local advocates and SSA and local agencies on Social Security issues that arise</a:t>
            </a:r>
          </a:p>
          <a:p>
            <a:pPr>
              <a:buClr>
                <a:srgbClr val="00446A"/>
              </a:buClr>
            </a:pPr>
            <a:r>
              <a:rPr lang="en-US" sz="2800" dirty="0"/>
              <a:t>Collaborate with local advocates to comment on regulation and policy changes</a:t>
            </a:r>
          </a:p>
          <a:p>
            <a:pPr>
              <a:buClr>
                <a:srgbClr val="00446A"/>
              </a:buClr>
            </a:pPr>
            <a:r>
              <a:rPr lang="en-US" sz="2800" dirty="0"/>
              <a:t>Work with national group of advocates and SSA on issues and problems requiring a national response from SSA.</a:t>
            </a:r>
          </a:p>
          <a:p>
            <a:pPr lvl="1">
              <a:buClr>
                <a:srgbClr val="00446A"/>
              </a:buClr>
            </a:pPr>
            <a:r>
              <a:rPr lang="en-US" sz="2600" dirty="0"/>
              <a:t>Needed training for Social Security staff</a:t>
            </a:r>
          </a:p>
          <a:p>
            <a:pPr lvl="1">
              <a:buClr>
                <a:srgbClr val="00446A"/>
              </a:buClr>
            </a:pPr>
            <a:r>
              <a:rPr lang="en-US" sz="2600" dirty="0"/>
              <a:t>Social Security Rulings</a:t>
            </a:r>
          </a:p>
          <a:p>
            <a:pPr lvl="1">
              <a:buClr>
                <a:srgbClr val="00446A"/>
              </a:buClr>
            </a:pPr>
            <a:r>
              <a:rPr lang="en-US" sz="2600" dirty="0"/>
              <a:t>Case processing deficiencies</a:t>
            </a:r>
          </a:p>
          <a:p>
            <a:pPr lvl="1">
              <a:buClr>
                <a:srgbClr val="00446A"/>
              </a:buClr>
            </a:pPr>
            <a:r>
              <a:rPr lang="en-US" sz="2600" dirty="0"/>
              <a:t>SSI and SSDI work incentive policies and implementation</a:t>
            </a:r>
          </a:p>
          <a:p>
            <a:pPr lvl="1">
              <a:buClr>
                <a:srgbClr val="00446A"/>
              </a:buClr>
            </a:pPr>
            <a:endParaRPr lang="en-US" sz="2600" dirty="0"/>
          </a:p>
          <a:p>
            <a:pPr lvl="1">
              <a:buClr>
                <a:srgbClr val="00446A"/>
              </a:buClr>
            </a:pPr>
            <a:endParaRPr lang="en-US" sz="2600" dirty="0"/>
          </a:p>
          <a:p>
            <a:pPr>
              <a:buClr>
                <a:srgbClr val="00446A"/>
              </a:buClr>
            </a:pPr>
            <a:endParaRPr lang="en-US" sz="2800" dirty="0"/>
          </a:p>
        </p:txBody>
      </p:sp>
    </p:spTree>
    <p:extLst>
      <p:ext uri="{BB962C8B-B14F-4D97-AF65-F5344CB8AC3E}">
        <p14:creationId xmlns:p14="http://schemas.microsoft.com/office/powerpoint/2010/main" val="1305354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557392"/>
            <a:ext cx="7766936" cy="2054268"/>
          </a:xfrm>
        </p:spPr>
        <p:txBody>
          <a:bodyPr/>
          <a:lstStyle/>
          <a:p>
            <a:r>
              <a:rPr lang="en-US" dirty="0">
                <a:solidFill>
                  <a:srgbClr val="00446A"/>
                </a:solidFill>
              </a:rPr>
              <a:t>DLC’s Representative Payee Program</a:t>
            </a:r>
          </a:p>
        </p:txBody>
      </p:sp>
      <p:pic>
        <p:nvPicPr>
          <p:cNvPr id="1026" name="37F313CE-2820-4D85-AC6D-7D67B84E1315" descr="37F313CE-2820-4D85-AC6D-7D67B84E13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355" y="591899"/>
            <a:ext cx="2901275" cy="28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2978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25000"/>
                  </a:schemeClr>
                </a:solidFill>
              </a:rPr>
              <a:t>Representative Payee Program (PABRP) Overview</a:t>
            </a:r>
          </a:p>
        </p:txBody>
      </p:sp>
      <p:sp>
        <p:nvSpPr>
          <p:cNvPr id="3" name="Content Placeholder 2"/>
          <p:cNvSpPr>
            <a:spLocks noGrp="1"/>
          </p:cNvSpPr>
          <p:nvPr>
            <p:ph idx="1"/>
          </p:nvPr>
        </p:nvSpPr>
        <p:spPr>
          <a:xfrm>
            <a:off x="526093" y="1805141"/>
            <a:ext cx="9148742" cy="4858706"/>
          </a:xfrm>
        </p:spPr>
        <p:txBody>
          <a:bodyPr vert="horz" lIns="91440" tIns="45720" rIns="91440" bIns="45720" rtlCol="0" anchor="t">
            <a:normAutofit/>
          </a:bodyPr>
          <a:lstStyle/>
          <a:p>
            <a:pPr>
              <a:buClr>
                <a:srgbClr val="00446A"/>
              </a:buClr>
            </a:pPr>
            <a:r>
              <a:rPr lang="en-US" sz="2800" dirty="0"/>
              <a:t>April 13, 2018 – The Strengthening Protections for Social Security Beneficiaries Act was signed into law</a:t>
            </a:r>
          </a:p>
          <a:p>
            <a:pPr>
              <a:buClr>
                <a:srgbClr val="00446A"/>
              </a:buClr>
            </a:pPr>
            <a:r>
              <a:rPr lang="en-US" sz="2800" dirty="0"/>
              <a:t>Provides mandatory grants by the SSA to each state's Protection and Advocacy System to conduct representative payee reviews</a:t>
            </a:r>
            <a:endParaRPr lang="en-US" sz="2800" dirty="0">
              <a:cs typeface="Arial"/>
            </a:endParaRPr>
          </a:p>
          <a:p>
            <a:pPr>
              <a:buClr>
                <a:srgbClr val="00446A"/>
              </a:buClr>
            </a:pPr>
            <a:r>
              <a:rPr lang="en-US" sz="2800" dirty="0"/>
              <a:t>Core Work – Ensure Social Security benefits given to beneficiaries are used appropriately</a:t>
            </a:r>
            <a:endParaRPr lang="en-US" sz="2800" dirty="0">
              <a:cs typeface="Arial"/>
            </a:endParaRPr>
          </a:p>
          <a:p>
            <a:pPr lvl="1">
              <a:buClr>
                <a:srgbClr val="00446A"/>
              </a:buClr>
            </a:pPr>
            <a:r>
              <a:rPr lang="en-US" sz="2600" dirty="0"/>
              <a:t>Also ensure health and safety of beneficiaries and provide additional referrals for community resource needs</a:t>
            </a:r>
            <a:endParaRPr lang="en-US" sz="2600" dirty="0">
              <a:cs typeface="Arial"/>
            </a:endParaRPr>
          </a:p>
          <a:p>
            <a:pPr lvl="1">
              <a:buClr>
                <a:srgbClr val="00446A"/>
              </a:buClr>
            </a:pPr>
            <a:endParaRPr lang="en-US" sz="2600" dirty="0"/>
          </a:p>
          <a:p>
            <a:pPr lvl="1">
              <a:buClr>
                <a:srgbClr val="00446A"/>
              </a:buClr>
            </a:pPr>
            <a:endParaRPr lang="en-US" sz="2600" dirty="0"/>
          </a:p>
          <a:p>
            <a:pPr>
              <a:buClr>
                <a:srgbClr val="00446A"/>
              </a:buClr>
            </a:pPr>
            <a:endParaRPr lang="en-US" sz="2800" dirty="0"/>
          </a:p>
        </p:txBody>
      </p:sp>
    </p:spTree>
    <p:extLst>
      <p:ext uri="{BB962C8B-B14F-4D97-AF65-F5344CB8AC3E}">
        <p14:creationId xmlns:p14="http://schemas.microsoft.com/office/powerpoint/2010/main" val="2739594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588922"/>
            <a:ext cx="7651190" cy="2314697"/>
          </a:xfrm>
        </p:spPr>
        <p:txBody>
          <a:bodyPr/>
          <a:lstStyle/>
          <a:p>
            <a:r>
              <a:rPr lang="en-US" dirty="0">
                <a:solidFill>
                  <a:srgbClr val="00446A"/>
                </a:solidFill>
              </a:rPr>
              <a:t>DLC’s Civil Legal Aid for Victims of Crime (CLAVC) Program</a:t>
            </a:r>
          </a:p>
        </p:txBody>
      </p:sp>
      <p:pic>
        <p:nvPicPr>
          <p:cNvPr id="1026" name="37F313CE-2820-4D85-AC6D-7D67B84E1315" descr="37F313CE-2820-4D85-AC6D-7D67B84E13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355" y="591899"/>
            <a:ext cx="2901275" cy="28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874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lumMod val="25000"/>
                  </a:schemeClr>
                </a:solidFill>
              </a:rPr>
              <a:t>CLAVC Program  Overview</a:t>
            </a:r>
          </a:p>
        </p:txBody>
      </p:sp>
      <p:sp>
        <p:nvSpPr>
          <p:cNvPr id="3" name="Content Placeholder 2"/>
          <p:cNvSpPr>
            <a:spLocks noGrp="1"/>
          </p:cNvSpPr>
          <p:nvPr>
            <p:ph idx="1"/>
          </p:nvPr>
        </p:nvSpPr>
        <p:spPr>
          <a:xfrm>
            <a:off x="526093" y="1718331"/>
            <a:ext cx="9148742" cy="4945516"/>
          </a:xfrm>
        </p:spPr>
        <p:txBody>
          <a:bodyPr vert="horz" lIns="91440" tIns="45720" rIns="91440" bIns="45720" rtlCol="0" anchor="t">
            <a:normAutofit/>
          </a:bodyPr>
          <a:lstStyle/>
          <a:p>
            <a:pPr>
              <a:buClr>
                <a:srgbClr val="00446A"/>
              </a:buClr>
            </a:pPr>
            <a:r>
              <a:rPr lang="en-US" sz="2800" dirty="0">
                <a:cs typeface="Arial"/>
              </a:rPr>
              <a:t>DLC provides a wide array of services to individuals with disabilities who have civil legal problems that are related to or impacted by their status as a victim or survivor of a crime.</a:t>
            </a:r>
          </a:p>
          <a:p>
            <a:pPr>
              <a:buClr>
                <a:srgbClr val="00446A"/>
              </a:buClr>
            </a:pPr>
            <a:r>
              <a:rPr lang="en-US" sz="2800" dirty="0">
                <a:cs typeface="Arial"/>
              </a:rPr>
              <a:t>A DLC Staff Attorney, in connection with a DLC Supervising Attorney, provides information and referral, advice, and representation to CLAVC-eligible clients on issues related to housing, abuse prevention orders, employment, government services, healthcare, financial exploitation, education and interactions with the criminal justice system. </a:t>
            </a:r>
          </a:p>
          <a:p>
            <a:pPr lvl="1">
              <a:buClr>
                <a:srgbClr val="00446A"/>
              </a:buClr>
            </a:pPr>
            <a:endParaRPr lang="en-US" sz="2600" dirty="0"/>
          </a:p>
          <a:p>
            <a:pPr>
              <a:buClr>
                <a:srgbClr val="00446A"/>
              </a:buClr>
            </a:pPr>
            <a:endParaRPr lang="en-US" sz="2800" dirty="0"/>
          </a:p>
        </p:txBody>
      </p:sp>
    </p:spTree>
    <p:extLst>
      <p:ext uri="{BB962C8B-B14F-4D97-AF65-F5344CB8AC3E}">
        <p14:creationId xmlns:p14="http://schemas.microsoft.com/office/powerpoint/2010/main" val="1395580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2" name="Group 30">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2" name="Straight Connector 31">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5"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6" name="Isosceles Triangle 35">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7"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8"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9"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40" name="Isosceles Triangle 39">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41" name="Isosceles Triangle 40">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pSp>
      <p:sp>
        <p:nvSpPr>
          <p:cNvPr id="2" name="Title 1">
            <a:extLst>
              <a:ext uri="{FF2B5EF4-FFF2-40B4-BE49-F238E27FC236}">
                <a16:creationId xmlns:a16="http://schemas.microsoft.com/office/drawing/2014/main" id="{85BDAACF-DEA4-D95B-58F9-3888A3DB1B54}"/>
              </a:ext>
            </a:extLst>
          </p:cNvPr>
          <p:cNvSpPr>
            <a:spLocks noGrp="1"/>
          </p:cNvSpPr>
          <p:nvPr>
            <p:ph type="title"/>
          </p:nvPr>
        </p:nvSpPr>
        <p:spPr>
          <a:xfrm>
            <a:off x="4974337" y="1265314"/>
            <a:ext cx="4299666" cy="3249131"/>
          </a:xfrm>
        </p:spPr>
        <p:txBody>
          <a:bodyPr vert="horz" lIns="91440" tIns="45720" rIns="91440" bIns="45720" rtlCol="0" anchor="b">
            <a:normAutofit/>
          </a:bodyPr>
          <a:lstStyle/>
          <a:p>
            <a:pPr>
              <a:lnSpc>
                <a:spcPct val="90000"/>
              </a:lnSpc>
            </a:pPr>
            <a:r>
              <a:rPr lang="en-US" sz="4600" kern="1200" dirty="0">
                <a:solidFill>
                  <a:schemeClr val="tx2"/>
                </a:solidFill>
                <a:latin typeface="+mj-lt"/>
                <a:ea typeface="+mj-ea"/>
                <a:cs typeface="+mj-cs"/>
              </a:rPr>
              <a:t>We Welcome any questions...</a:t>
            </a:r>
            <a:br>
              <a:rPr lang="en-US" sz="4600" kern="1200" dirty="0">
                <a:solidFill>
                  <a:schemeClr val="tx2"/>
                </a:solidFill>
              </a:rPr>
            </a:br>
            <a:r>
              <a:rPr lang="en-US" sz="4600" kern="1200" dirty="0">
                <a:solidFill>
                  <a:schemeClr val="tx2"/>
                </a:solidFill>
                <a:latin typeface="+mj-lt"/>
                <a:ea typeface="+mj-ea"/>
                <a:cs typeface="+mj-cs"/>
              </a:rPr>
              <a:t>Thanks for Listening</a:t>
            </a:r>
            <a:endParaRPr lang="en-US" sz="4600" kern="1200" dirty="0">
              <a:solidFill>
                <a:schemeClr val="tx2"/>
              </a:solidFill>
              <a:latin typeface="+mj-lt"/>
              <a:cs typeface="Arial"/>
            </a:endParaRPr>
          </a:p>
        </p:txBody>
      </p:sp>
      <p:sp>
        <p:nvSpPr>
          <p:cNvPr id="53" name="Isosceles Triangle 42">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9" name="37F313CE-2820-4D85-AC6D-7D67B84E1315" descr="37F313CE-2820-4D85-AC6D-7D67B84E1315">
            <a:extLst>
              <a:ext uri="{FF2B5EF4-FFF2-40B4-BE49-F238E27FC236}">
                <a16:creationId xmlns:a16="http://schemas.microsoft.com/office/drawing/2014/main" id="{D2C207D5-09E0-BB09-9AA0-A318F0274A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8604" y="1611331"/>
            <a:ext cx="3765692" cy="36433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853230"/>
      </p:ext>
    </p:extLst>
  </p:cSld>
  <p:clrMapOvr>
    <a:masterClrMapping/>
  </p:clrMapOvr>
</p:sld>
</file>

<file path=ppt/theme/theme1.xml><?xml version="1.0" encoding="utf-8"?>
<a:theme xmlns:a="http://schemas.openxmlformats.org/drawingml/2006/main" name="Facet">
  <a:themeElements>
    <a:clrScheme name="Custom 3">
      <a:dk1>
        <a:sysClr val="windowText" lastClr="000000"/>
      </a:dk1>
      <a:lt1>
        <a:sysClr val="window" lastClr="FFFFFF"/>
      </a:lt1>
      <a:dk2>
        <a:srgbClr val="17406D"/>
      </a:dk2>
      <a:lt2>
        <a:srgbClr val="DBEFF9"/>
      </a:lt2>
      <a:accent1>
        <a:srgbClr val="749DB9"/>
      </a:accent1>
      <a:accent2>
        <a:srgbClr val="4B7796"/>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269</TotalTime>
  <Words>3711</Words>
  <Application>Microsoft Office PowerPoint</Application>
  <PresentationFormat>Widescreen</PresentationFormat>
  <Paragraphs>205</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Wingdings</vt:lpstr>
      <vt:lpstr>Wingdings 3</vt:lpstr>
      <vt:lpstr>Facet</vt:lpstr>
      <vt:lpstr>Overview of DLC for Dignity Alliance</vt:lpstr>
      <vt:lpstr>DLC’s Focus Areas concentrate on core P&amp;A mission – abuse and neglect</vt:lpstr>
      <vt:lpstr>DLC’s Litigation and Systemic Advocacy</vt:lpstr>
      <vt:lpstr>Accessible Electronic Voting Litigation  and Systemic Voting Rights Advocacy </vt:lpstr>
      <vt:lpstr>Briggs v. Department of Correction Class action on behalf of Massachusetts state prisoners with hearings disabilities alleging ADA Title II and Constitutional Violations</vt:lpstr>
      <vt:lpstr>Doe v. Parole Board Class action on behalf of incarcerated persons with mental disabilities in violation of ADA Title II  (CONFIDENTIAL – NOT YET FILED) </vt:lpstr>
      <vt:lpstr>Muehe, et al. v. City of Boston ADA Title II Class Action concerning access to Boston sidewalks and curb cuts</vt:lpstr>
      <vt:lpstr>LaBonte, et al. V. Six Flags New England ADA Title III Access Case</vt:lpstr>
      <vt:lpstr>Taylor v. Springfield College  Employment Discrimination in violation of ADA Title I</vt:lpstr>
      <vt:lpstr>Examples of Other Systemic Advocacy</vt:lpstr>
      <vt:lpstr>Recent Amicus Briefs Include:</vt:lpstr>
      <vt:lpstr>DLC’s focus on core P&amp;A mission of addressing abuse and neglect</vt:lpstr>
      <vt:lpstr>Bridgewater State Hospital (BSH) Monitoring and Investigations</vt:lpstr>
      <vt:lpstr>Upcoming Reports Concerning Deaths of Individuals with Disabilities</vt:lpstr>
      <vt:lpstr>Use of Time Out Rooms in Schools </vt:lpstr>
      <vt:lpstr>Use of Antipsychotics in Long Term Care Facility Monitoring </vt:lpstr>
      <vt:lpstr>Emergency Shelter Practices Impacting Guests with Disabilities</vt:lpstr>
      <vt:lpstr>Use of Restraint and Seclusion at Worcester Recovery Center and Hospital </vt:lpstr>
      <vt:lpstr>DLC’s Legislative Advocacy</vt:lpstr>
      <vt:lpstr>Legislative Advocacy – 2023-2024</vt:lpstr>
      <vt:lpstr>Administrative Advocacy - Examples</vt:lpstr>
      <vt:lpstr>Administrative Advocacy -  More Examples </vt:lpstr>
      <vt:lpstr>Comments to CMS HCBS State Plan – Segregation in Residential, Day and Employment Programs</vt:lpstr>
      <vt:lpstr>Monitoring and Investigations</vt:lpstr>
      <vt:lpstr>Monitoring of DD Community Residences and Facilities (ICF-IDDs)</vt:lpstr>
      <vt:lpstr>Other Monitoring </vt:lpstr>
      <vt:lpstr>Investigations – Other Public Reports</vt:lpstr>
      <vt:lpstr>Monitoring and Investigations</vt:lpstr>
      <vt:lpstr>DLC’s Disability Benefits Project</vt:lpstr>
      <vt:lpstr>Disability Benefits Project (DBP) Overview</vt:lpstr>
      <vt:lpstr>DBP Core Work</vt:lpstr>
      <vt:lpstr>DBP Systemic Work</vt:lpstr>
      <vt:lpstr>DLC’s Representative Payee Program</vt:lpstr>
      <vt:lpstr>Representative Payee Program (PABRP) Overview</vt:lpstr>
      <vt:lpstr>DLC’s Civil Legal Aid for Victims of Crime (CLAVC) Program</vt:lpstr>
      <vt:lpstr>CLAVC Program  Overview</vt:lpstr>
      <vt:lpstr>We Welcome any questions... Thanks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DLC’s Litigation and Advocacy</dc:title>
  <dc:creator>Stan Eichner</dc:creator>
  <cp:lastModifiedBy>Tatum Pritchard</cp:lastModifiedBy>
  <cp:revision>351</cp:revision>
  <cp:lastPrinted>2017-11-15T14:11:39Z</cp:lastPrinted>
  <dcterms:created xsi:type="dcterms:W3CDTF">2017-11-08T21:22:16Z</dcterms:created>
  <dcterms:modified xsi:type="dcterms:W3CDTF">2023-12-13T17:55:21Z</dcterms:modified>
</cp:coreProperties>
</file>