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2.xml" ContentType="application/vnd.openxmlformats-officedocument.themeOverride+xml"/>
  <Override PartName="/ppt/notesSlides/notesSlide5.xml" ContentType="application/vnd.openxmlformats-officedocument.presentationml.notesSlide+xml"/>
  <Override PartName="/ppt/theme/themeOverride3.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4"/>
  </p:sldMasterIdLst>
  <p:notesMasterIdLst>
    <p:notesMasterId r:id="rId25"/>
  </p:notesMasterIdLst>
  <p:sldIdLst>
    <p:sldId id="256" r:id="rId5"/>
    <p:sldId id="258" r:id="rId6"/>
    <p:sldId id="259" r:id="rId7"/>
    <p:sldId id="257" r:id="rId8"/>
    <p:sldId id="260" r:id="rId9"/>
    <p:sldId id="277" r:id="rId10"/>
    <p:sldId id="263" r:id="rId11"/>
    <p:sldId id="264" r:id="rId12"/>
    <p:sldId id="265" r:id="rId13"/>
    <p:sldId id="278" r:id="rId14"/>
    <p:sldId id="275" r:id="rId15"/>
    <p:sldId id="268" r:id="rId16"/>
    <p:sldId id="279" r:id="rId17"/>
    <p:sldId id="280" r:id="rId18"/>
    <p:sldId id="281" r:id="rId19"/>
    <p:sldId id="282" r:id="rId20"/>
    <p:sldId id="283" r:id="rId21"/>
    <p:sldId id="284" r:id="rId22"/>
    <p:sldId id="285" r:id="rId23"/>
    <p:sldId id="271"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822FB6-4F08-DD74-3AD6-0A6136B064EF}" v="129" dt="2023-12-14T17:41:54.203"/>
    <p1510:client id="{A577629C-5EF8-9DED-25ED-B337AA02AB62}" v="304" dt="2023-12-14T19:06:12.793"/>
    <p1510:client id="{DA0A6D61-90D3-09D2-9199-F027CD20A543}" v="460" dt="2023-12-19T16:17:58.6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4" d="100"/>
          <a:sy n="94" d="100"/>
        </p:scale>
        <p:origin x="148" y="7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A9B3CA-0689-4F4B-977C-22216836C9A7}" type="datetimeFigureOut">
              <a:rPr lang="en-US" smtClean="0"/>
              <a:t>12/19/2023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9B86F2-AF93-42E7-B235-804A52BF4CE0}" type="slidenum">
              <a:rPr lang="en-US" smtClean="0"/>
              <a:t>‹#›</a:t>
            </a:fld>
            <a:endParaRPr lang="en-US"/>
          </a:p>
        </p:txBody>
      </p:sp>
    </p:spTree>
    <p:extLst>
      <p:ext uri="{BB962C8B-B14F-4D97-AF65-F5344CB8AC3E}">
        <p14:creationId xmlns:p14="http://schemas.microsoft.com/office/powerpoint/2010/main" val="36765972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E9B86F2-AF93-42E7-B235-804A52BF4CE0}" type="slidenum">
              <a:rPr lang="en-US" smtClean="0"/>
              <a:t>1</a:t>
            </a:fld>
            <a:endParaRPr lang="en-US"/>
          </a:p>
        </p:txBody>
      </p:sp>
    </p:spTree>
    <p:extLst>
      <p:ext uri="{BB962C8B-B14F-4D97-AF65-F5344CB8AC3E}">
        <p14:creationId xmlns:p14="http://schemas.microsoft.com/office/powerpoint/2010/main" val="14126424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spcBef>
                <a:spcPts val="0"/>
              </a:spcBef>
              <a:spcAft>
                <a:spcPts val="0"/>
              </a:spcAft>
              <a:buFont typeface="Arial" panose="020B0604020202020204" pitchFamily="34" charset="0"/>
              <a:buChar char="•"/>
            </a:pPr>
            <a:endParaRPr lang="en-US"/>
          </a:p>
        </p:txBody>
      </p:sp>
      <p:sp>
        <p:nvSpPr>
          <p:cNvPr id="4" name="Slide Number Placeholder 3"/>
          <p:cNvSpPr>
            <a:spLocks noGrp="1"/>
          </p:cNvSpPr>
          <p:nvPr>
            <p:ph type="sldNum" sz="quarter" idx="5"/>
          </p:nvPr>
        </p:nvSpPr>
        <p:spPr/>
        <p:txBody>
          <a:bodyPr/>
          <a:lstStyle/>
          <a:p>
            <a:fld id="{AE9B86F2-AF93-42E7-B235-804A52BF4CE0}" type="slidenum">
              <a:rPr lang="en-US" smtClean="0"/>
              <a:t>2</a:t>
            </a:fld>
            <a:endParaRPr lang="en-US"/>
          </a:p>
        </p:txBody>
      </p:sp>
    </p:spTree>
    <p:extLst>
      <p:ext uri="{BB962C8B-B14F-4D97-AF65-F5344CB8AC3E}">
        <p14:creationId xmlns:p14="http://schemas.microsoft.com/office/powerpoint/2010/main" val="35026704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spcBef>
                <a:spcPts val="0"/>
              </a:spcBef>
              <a:spcAft>
                <a:spcPts val="0"/>
              </a:spcAft>
              <a:buFont typeface="Arial" panose="020B0604020202020204" pitchFamily="34" charset="0"/>
              <a:buChar char="•"/>
            </a:pPr>
            <a:endParaRPr lang="en-US">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fld id="{AE9B86F2-AF93-42E7-B235-804A52BF4CE0}" type="slidenum">
              <a:rPr lang="en-US" smtClean="0"/>
              <a:t>3</a:t>
            </a:fld>
            <a:endParaRPr lang="en-US"/>
          </a:p>
        </p:txBody>
      </p:sp>
    </p:spTree>
    <p:extLst>
      <p:ext uri="{BB962C8B-B14F-4D97-AF65-F5344CB8AC3E}">
        <p14:creationId xmlns:p14="http://schemas.microsoft.com/office/powerpoint/2010/main" val="35702988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a:p>
        </p:txBody>
      </p:sp>
      <p:sp>
        <p:nvSpPr>
          <p:cNvPr id="4" name="Slide Number Placeholder 3"/>
          <p:cNvSpPr>
            <a:spLocks noGrp="1"/>
          </p:cNvSpPr>
          <p:nvPr>
            <p:ph type="sldNum" sz="quarter" idx="5"/>
          </p:nvPr>
        </p:nvSpPr>
        <p:spPr/>
        <p:txBody>
          <a:bodyPr/>
          <a:lstStyle/>
          <a:p>
            <a:fld id="{AE9B86F2-AF93-42E7-B235-804A52BF4CE0}" type="slidenum">
              <a:rPr lang="en-US" smtClean="0"/>
              <a:t>4</a:t>
            </a:fld>
            <a:endParaRPr lang="en-US"/>
          </a:p>
        </p:txBody>
      </p:sp>
    </p:spTree>
    <p:extLst>
      <p:ext uri="{BB962C8B-B14F-4D97-AF65-F5344CB8AC3E}">
        <p14:creationId xmlns:p14="http://schemas.microsoft.com/office/powerpoint/2010/main" val="32770581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Section 1</a:t>
            </a:r>
          </a:p>
          <a:p>
            <a:pPr marL="171450" marR="0" indent="-171450">
              <a:spcBef>
                <a:spcPts val="0"/>
              </a:spcBef>
              <a:spcAft>
                <a:spcPts val="800"/>
              </a:spcAft>
              <a:buFont typeface="Arial" panose="020B0604020202020204" pitchFamily="34" charset="0"/>
              <a:buChar char="•"/>
            </a:pPr>
            <a:r>
              <a:rPr lang="en-US">
                <a:solidFill>
                  <a:srgbClr val="000000"/>
                </a:solidFill>
                <a:effectLst/>
                <a:latin typeface="Calibri" panose="020F0502020204030204" pitchFamily="34" charset="0"/>
                <a:ea typeface="Calibri" panose="020F0502020204030204" pitchFamily="34" charset="0"/>
                <a:cs typeface="Calibri" panose="020F0502020204030204" pitchFamily="34" charset="0"/>
              </a:rPr>
              <a:t>Nursing home staffing shortages have now reached historic levels</a:t>
            </a:r>
          </a:p>
          <a:p>
            <a:pPr marL="628650" lvl="1" indent="-171450">
              <a:spcAft>
                <a:spcPts val="800"/>
              </a:spcAft>
              <a:buFont typeface="Arial" panose="020B0604020202020204" pitchFamily="34" charset="0"/>
              <a:buChar char="•"/>
            </a:pPr>
            <a:r>
              <a:rPr lang="en-US">
                <a:solidFill>
                  <a:srgbClr val="000000"/>
                </a:solidFill>
                <a:latin typeface="Calibri" panose="020F0502020204030204" pitchFamily="34" charset="0"/>
                <a:ea typeface="Calibri" panose="020F0502020204030204" pitchFamily="34" charset="0"/>
                <a:cs typeface="Calibri" panose="020F0502020204030204" pitchFamily="34" charset="0"/>
              </a:rPr>
              <a:t>About </a:t>
            </a:r>
            <a:r>
              <a:rPr lang="en-US">
                <a:solidFill>
                  <a:srgbClr val="000000"/>
                </a:solidFill>
                <a:effectLst/>
                <a:latin typeface="Calibri" panose="020F0502020204030204" pitchFamily="34" charset="0"/>
                <a:ea typeface="Calibri" panose="020F0502020204030204" pitchFamily="34" charset="0"/>
                <a:cs typeface="Calibri" panose="020F0502020204030204" pitchFamily="34" charset="0"/>
              </a:rPr>
              <a:t>7,000 nursing care job vacancies (22% of available jobs per SEIU 1199). </a:t>
            </a:r>
          </a:p>
          <a:p>
            <a:pPr marL="171450" marR="0" indent="-171450">
              <a:spcBef>
                <a:spcPts val="0"/>
              </a:spcBef>
              <a:spcAft>
                <a:spcPts val="800"/>
              </a:spcAft>
              <a:buFont typeface="Arial" panose="020B0604020202020204" pitchFamily="34" charset="0"/>
              <a:buChar char="•"/>
            </a:pPr>
            <a:r>
              <a:rPr lang="en-US">
                <a:solidFill>
                  <a:srgbClr val="000000"/>
                </a:solidFill>
                <a:effectLst/>
                <a:latin typeface="Calibri" panose="020F0502020204030204" pitchFamily="34" charset="0"/>
                <a:ea typeface="Calibri" panose="020F0502020204030204" pitchFamily="34" charset="0"/>
                <a:cs typeface="Calibri" panose="020F0502020204030204" pitchFamily="34" charset="0"/>
              </a:rPr>
              <a:t>Threatens the quality-of-care residents receive and often results in waitlists for facilities</a:t>
            </a:r>
            <a:endParaRPr lang="en-US">
              <a:latin typeface="Calibri" panose="020F0502020204030204" pitchFamily="34" charset="0"/>
              <a:ea typeface="Calibri" panose="020F0502020204030204" pitchFamily="34" charset="0"/>
              <a:cs typeface="Arial" panose="020B0604020202020204" pitchFamily="34" charset="0"/>
            </a:endParaRPr>
          </a:p>
          <a:p>
            <a:pPr marL="171450" marR="0" indent="-171450">
              <a:spcBef>
                <a:spcPts val="0"/>
              </a:spcBef>
              <a:spcAft>
                <a:spcPts val="800"/>
              </a:spcAft>
              <a:buFont typeface="Arial" panose="020B0604020202020204" pitchFamily="34" charset="0"/>
              <a:buChar char="•"/>
            </a:pPr>
            <a:r>
              <a:rPr lang="en-US" kern="0">
                <a:solidFill>
                  <a:srgbClr val="000000"/>
                </a:solidFill>
                <a:effectLst/>
                <a:latin typeface="Calibri" panose="020F0502020204030204" pitchFamily="34" charset="0"/>
                <a:ea typeface="Calibri" panose="020F0502020204030204" pitchFamily="34" charset="0"/>
              </a:rPr>
              <a:t>Professional development is a critical tool to help nursing homes improve staff satisfaction, and recruit and retain a high-quality direct care workforce. </a:t>
            </a:r>
          </a:p>
          <a:p>
            <a:pPr marL="171450" marR="0" indent="-171450">
              <a:spcBef>
                <a:spcPts val="0"/>
              </a:spcBef>
              <a:spcAft>
                <a:spcPts val="800"/>
              </a:spcAft>
              <a:buFont typeface="Arial" panose="020B0604020202020204" pitchFamily="34" charset="0"/>
              <a:buChar char="•"/>
            </a:pPr>
            <a:r>
              <a:rPr lang="en-US" kern="0">
                <a:solidFill>
                  <a:srgbClr val="000000"/>
                </a:solidFill>
                <a:effectLst/>
                <a:latin typeface="Calibri" panose="020F0502020204030204" pitchFamily="34" charset="0"/>
                <a:ea typeface="Calibri" panose="020F0502020204030204" pitchFamily="34" charset="0"/>
              </a:rPr>
              <a:t>Theses programs re modeled on successful and similar state grants </a:t>
            </a:r>
          </a:p>
          <a:p>
            <a:pPr marL="171450" marR="0" indent="-171450">
              <a:spcBef>
                <a:spcPts val="0"/>
              </a:spcBef>
              <a:spcAft>
                <a:spcPts val="800"/>
              </a:spcAft>
              <a:buFont typeface="Arial" panose="020B0604020202020204" pitchFamily="34" charset="0"/>
              <a:buChar char="•"/>
            </a:pPr>
            <a:r>
              <a:rPr lang="en-US" kern="0">
                <a:solidFill>
                  <a:srgbClr val="000000"/>
                </a:solidFill>
                <a:effectLst/>
                <a:latin typeface="Calibri" panose="020F0502020204030204" pitchFamily="34" charset="0"/>
                <a:ea typeface="Calibri" panose="020F0502020204030204" pitchFamily="34" charset="0"/>
              </a:rPr>
              <a:t>The career ladder grants remove some of the largest barriers to professional growth in the industry, including tuition costs, paid time off to attend school, and childcare and transportation expenses. </a:t>
            </a:r>
          </a:p>
          <a:p>
            <a:pPr marL="171450" marR="0" indent="-171450">
              <a:spcBef>
                <a:spcPts val="0"/>
              </a:spcBef>
              <a:spcAft>
                <a:spcPts val="800"/>
              </a:spcAft>
              <a:buFont typeface="Arial" panose="020B0604020202020204" pitchFamily="34" charset="0"/>
              <a:buChar char="•"/>
            </a:pPr>
            <a:r>
              <a:rPr lang="en-US" kern="0">
                <a:solidFill>
                  <a:srgbClr val="000000"/>
                </a:solidFill>
                <a:effectLst/>
                <a:latin typeface="Calibri" panose="020F0502020204030204" pitchFamily="34" charset="0"/>
                <a:ea typeface="Calibri" panose="020F0502020204030204" pitchFamily="34" charset="0"/>
              </a:rPr>
              <a:t>The leadership training helps nurse leaders build their supervisory skills which are crucial to being a responsive and inclusive manager</a:t>
            </a:r>
          </a:p>
          <a:p>
            <a:pPr marL="171450" marR="0" indent="-171450">
              <a:spcBef>
                <a:spcPts val="0"/>
              </a:spcBef>
              <a:spcAft>
                <a:spcPts val="800"/>
              </a:spcAft>
              <a:buFont typeface="Arial" panose="020B0604020202020204" pitchFamily="34" charset="0"/>
              <a:buChar char="•"/>
            </a:pPr>
            <a:r>
              <a:rPr lang="en-US" kern="0">
                <a:solidFill>
                  <a:srgbClr val="000000"/>
                </a:solidFill>
                <a:effectLst/>
                <a:latin typeface="Calibri" panose="020F0502020204030204" pitchFamily="34" charset="0"/>
                <a:ea typeface="Calibri" panose="020F0502020204030204" pitchFamily="34" charset="0"/>
              </a:rPr>
              <a:t>Section 2</a:t>
            </a:r>
          </a:p>
          <a:p>
            <a:pPr marL="171450" marR="0" indent="-171450">
              <a:spcBef>
                <a:spcPts val="0"/>
              </a:spcBef>
              <a:spcAft>
                <a:spcPts val="800"/>
              </a:spcAft>
              <a:buFont typeface="Arial" panose="020B0604020202020204" pitchFamily="34" charset="0"/>
              <a:buChar char="•"/>
            </a:pPr>
            <a:r>
              <a:rPr lang="en-US"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Of the 35,000 direct care nursing staff working in Massachusetts nursing homes, about 55% of them (or 19,500) are Certified Nursing Assistants (CNAs), </a:t>
            </a:r>
          </a:p>
          <a:p>
            <a:pPr marL="171450" marR="0" indent="-171450">
              <a:spcBef>
                <a:spcPts val="0"/>
              </a:spcBef>
              <a:spcAft>
                <a:spcPts val="0"/>
              </a:spcAft>
              <a:buFont typeface="Arial" panose="020B0604020202020204" pitchFamily="34" charset="0"/>
              <a:buChar char="•"/>
            </a:pPr>
            <a:r>
              <a:rPr lang="en-US"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CNAs are the backbone of the system providing a wide scope of care </a:t>
            </a:r>
            <a:endParaRPr lang="en-US" kern="100">
              <a:effectLst/>
              <a:latin typeface="Calibri" panose="020F0502020204030204" pitchFamily="34"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en-US" kern="0">
                <a:solidFill>
                  <a:srgbClr val="000000"/>
                </a:solidFill>
                <a:effectLst/>
                <a:latin typeface="Calibri" panose="020F0502020204030204" pitchFamily="34" charset="0"/>
                <a:ea typeface="Calibri" panose="020F0502020204030204" pitchFamily="34" charset="0"/>
              </a:rPr>
              <a:t>Shortages have been associated with a lower quality-of-care. </a:t>
            </a:r>
          </a:p>
          <a:p>
            <a:pPr marL="171450" indent="-171450">
              <a:buFont typeface="Arial" panose="020B0604020202020204" pitchFamily="34" charset="0"/>
              <a:buChar char="•"/>
            </a:pPr>
            <a:r>
              <a:rPr lang="en-US" kern="0">
                <a:solidFill>
                  <a:srgbClr val="000000"/>
                </a:solidFill>
                <a:effectLst/>
                <a:latin typeface="Calibri" panose="020F0502020204030204" pitchFamily="34" charset="0"/>
                <a:ea typeface="Calibri" panose="020F0502020204030204" pitchFamily="34" charset="0"/>
              </a:rPr>
              <a:t>As staff vacancies are filled, the goal of this proposal is to see quality-of-care consequently increase.</a:t>
            </a:r>
            <a:endParaRPr lang="en-US"/>
          </a:p>
        </p:txBody>
      </p:sp>
      <p:sp>
        <p:nvSpPr>
          <p:cNvPr id="4" name="Slide Number Placeholder 3"/>
          <p:cNvSpPr>
            <a:spLocks noGrp="1"/>
          </p:cNvSpPr>
          <p:nvPr>
            <p:ph type="sldNum" sz="quarter" idx="5"/>
          </p:nvPr>
        </p:nvSpPr>
        <p:spPr/>
        <p:txBody>
          <a:bodyPr/>
          <a:lstStyle/>
          <a:p>
            <a:fld id="{AE9B86F2-AF93-42E7-B235-804A52BF4CE0}" type="slidenum">
              <a:rPr lang="en-US" smtClean="0"/>
              <a:t>5</a:t>
            </a:fld>
            <a:endParaRPr lang="en-US"/>
          </a:p>
        </p:txBody>
      </p:sp>
    </p:spTree>
    <p:extLst>
      <p:ext uri="{BB962C8B-B14F-4D97-AF65-F5344CB8AC3E}">
        <p14:creationId xmlns:p14="http://schemas.microsoft.com/office/powerpoint/2010/main" val="32432372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Section 1</a:t>
            </a:r>
          </a:p>
          <a:p>
            <a:pPr marL="171450" marR="0" indent="-171450">
              <a:spcBef>
                <a:spcPts val="0"/>
              </a:spcBef>
              <a:spcAft>
                <a:spcPts val="800"/>
              </a:spcAft>
              <a:buFont typeface="Arial" panose="020B0604020202020204" pitchFamily="34" charset="0"/>
              <a:buChar char="•"/>
            </a:pPr>
            <a:r>
              <a:rPr lang="en-US">
                <a:solidFill>
                  <a:srgbClr val="000000"/>
                </a:solidFill>
                <a:effectLst/>
                <a:latin typeface="Calibri" panose="020F0502020204030204" pitchFamily="34" charset="0"/>
                <a:ea typeface="Calibri" panose="020F0502020204030204" pitchFamily="34" charset="0"/>
                <a:cs typeface="Calibri" panose="020F0502020204030204" pitchFamily="34" charset="0"/>
              </a:rPr>
              <a:t>Nursing home staffing shortages have now reached historic levels</a:t>
            </a:r>
          </a:p>
          <a:p>
            <a:pPr marL="628650" lvl="1" indent="-171450">
              <a:spcAft>
                <a:spcPts val="800"/>
              </a:spcAft>
              <a:buFont typeface="Arial" panose="020B0604020202020204" pitchFamily="34" charset="0"/>
              <a:buChar char="•"/>
            </a:pPr>
            <a:r>
              <a:rPr lang="en-US">
                <a:solidFill>
                  <a:srgbClr val="000000"/>
                </a:solidFill>
                <a:latin typeface="Calibri" panose="020F0502020204030204" pitchFamily="34" charset="0"/>
                <a:ea typeface="Calibri" panose="020F0502020204030204" pitchFamily="34" charset="0"/>
                <a:cs typeface="Calibri" panose="020F0502020204030204" pitchFamily="34" charset="0"/>
              </a:rPr>
              <a:t>About </a:t>
            </a:r>
            <a:r>
              <a:rPr lang="en-US">
                <a:solidFill>
                  <a:srgbClr val="000000"/>
                </a:solidFill>
                <a:effectLst/>
                <a:latin typeface="Calibri" panose="020F0502020204030204" pitchFamily="34" charset="0"/>
                <a:ea typeface="Calibri" panose="020F0502020204030204" pitchFamily="34" charset="0"/>
                <a:cs typeface="Calibri" panose="020F0502020204030204" pitchFamily="34" charset="0"/>
              </a:rPr>
              <a:t>7,000 nursing care job vacancies (22% of available jobs per SEIU 1199). </a:t>
            </a:r>
          </a:p>
          <a:p>
            <a:pPr marL="171450" marR="0" indent="-171450">
              <a:spcBef>
                <a:spcPts val="0"/>
              </a:spcBef>
              <a:spcAft>
                <a:spcPts val="800"/>
              </a:spcAft>
              <a:buFont typeface="Arial" panose="020B0604020202020204" pitchFamily="34" charset="0"/>
              <a:buChar char="•"/>
            </a:pPr>
            <a:r>
              <a:rPr lang="en-US">
                <a:solidFill>
                  <a:srgbClr val="000000"/>
                </a:solidFill>
                <a:effectLst/>
                <a:latin typeface="Calibri" panose="020F0502020204030204" pitchFamily="34" charset="0"/>
                <a:ea typeface="Calibri" panose="020F0502020204030204" pitchFamily="34" charset="0"/>
                <a:cs typeface="Calibri" panose="020F0502020204030204" pitchFamily="34" charset="0"/>
              </a:rPr>
              <a:t>Threatens the quality-of-care residents receive and often results in waitlists for facilities</a:t>
            </a:r>
            <a:endParaRPr lang="en-US">
              <a:latin typeface="Calibri" panose="020F0502020204030204" pitchFamily="34" charset="0"/>
              <a:ea typeface="Calibri" panose="020F0502020204030204" pitchFamily="34" charset="0"/>
              <a:cs typeface="Arial" panose="020B0604020202020204" pitchFamily="34" charset="0"/>
            </a:endParaRPr>
          </a:p>
          <a:p>
            <a:pPr marL="171450" marR="0" indent="-171450">
              <a:spcBef>
                <a:spcPts val="0"/>
              </a:spcBef>
              <a:spcAft>
                <a:spcPts val="800"/>
              </a:spcAft>
              <a:buFont typeface="Arial" panose="020B0604020202020204" pitchFamily="34" charset="0"/>
              <a:buChar char="•"/>
            </a:pPr>
            <a:r>
              <a:rPr lang="en-US" kern="0">
                <a:solidFill>
                  <a:srgbClr val="000000"/>
                </a:solidFill>
                <a:effectLst/>
                <a:latin typeface="Calibri" panose="020F0502020204030204" pitchFamily="34" charset="0"/>
                <a:ea typeface="Calibri" panose="020F0502020204030204" pitchFamily="34" charset="0"/>
              </a:rPr>
              <a:t>Professional development is a critical tool to help nursing homes improve staff satisfaction, and recruit and retain a high-quality direct care workforce. </a:t>
            </a:r>
          </a:p>
          <a:p>
            <a:pPr marL="171450" marR="0" indent="-171450">
              <a:spcBef>
                <a:spcPts val="0"/>
              </a:spcBef>
              <a:spcAft>
                <a:spcPts val="800"/>
              </a:spcAft>
              <a:buFont typeface="Arial" panose="020B0604020202020204" pitchFamily="34" charset="0"/>
              <a:buChar char="•"/>
            </a:pPr>
            <a:r>
              <a:rPr lang="en-US" kern="0">
                <a:solidFill>
                  <a:srgbClr val="000000"/>
                </a:solidFill>
                <a:effectLst/>
                <a:latin typeface="Calibri" panose="020F0502020204030204" pitchFamily="34" charset="0"/>
                <a:ea typeface="Calibri" panose="020F0502020204030204" pitchFamily="34" charset="0"/>
              </a:rPr>
              <a:t>Theses programs re modeled on successful and similar state grants </a:t>
            </a:r>
          </a:p>
          <a:p>
            <a:pPr marL="171450" marR="0" indent="-171450">
              <a:spcBef>
                <a:spcPts val="0"/>
              </a:spcBef>
              <a:spcAft>
                <a:spcPts val="800"/>
              </a:spcAft>
              <a:buFont typeface="Arial" panose="020B0604020202020204" pitchFamily="34" charset="0"/>
              <a:buChar char="•"/>
            </a:pPr>
            <a:r>
              <a:rPr lang="en-US" kern="0">
                <a:solidFill>
                  <a:srgbClr val="000000"/>
                </a:solidFill>
                <a:effectLst/>
                <a:latin typeface="Calibri" panose="020F0502020204030204" pitchFamily="34" charset="0"/>
                <a:ea typeface="Calibri" panose="020F0502020204030204" pitchFamily="34" charset="0"/>
              </a:rPr>
              <a:t>The career ladder grants remove some of the largest barriers to professional growth in the industry, including tuition costs, paid time off to attend school, and childcare and transportation expenses. </a:t>
            </a:r>
          </a:p>
          <a:p>
            <a:pPr marL="171450" marR="0" indent="-171450">
              <a:spcBef>
                <a:spcPts val="0"/>
              </a:spcBef>
              <a:spcAft>
                <a:spcPts val="800"/>
              </a:spcAft>
              <a:buFont typeface="Arial" panose="020B0604020202020204" pitchFamily="34" charset="0"/>
              <a:buChar char="•"/>
            </a:pPr>
            <a:r>
              <a:rPr lang="en-US" kern="0">
                <a:solidFill>
                  <a:srgbClr val="000000"/>
                </a:solidFill>
                <a:effectLst/>
                <a:latin typeface="Calibri" panose="020F0502020204030204" pitchFamily="34" charset="0"/>
                <a:ea typeface="Calibri" panose="020F0502020204030204" pitchFamily="34" charset="0"/>
              </a:rPr>
              <a:t>The leadership training helps nurse leaders build their supervisory skills which are crucial to being a responsive and inclusive manager</a:t>
            </a:r>
          </a:p>
          <a:p>
            <a:pPr marL="171450" marR="0" indent="-171450">
              <a:spcBef>
                <a:spcPts val="0"/>
              </a:spcBef>
              <a:spcAft>
                <a:spcPts val="800"/>
              </a:spcAft>
              <a:buFont typeface="Arial" panose="020B0604020202020204" pitchFamily="34" charset="0"/>
              <a:buChar char="•"/>
            </a:pPr>
            <a:r>
              <a:rPr lang="en-US" kern="0">
                <a:solidFill>
                  <a:srgbClr val="000000"/>
                </a:solidFill>
                <a:effectLst/>
                <a:latin typeface="Calibri" panose="020F0502020204030204" pitchFamily="34" charset="0"/>
                <a:ea typeface="Calibri" panose="020F0502020204030204" pitchFamily="34" charset="0"/>
              </a:rPr>
              <a:t>Section 2</a:t>
            </a:r>
          </a:p>
          <a:p>
            <a:pPr marL="171450" marR="0" indent="-171450">
              <a:spcBef>
                <a:spcPts val="0"/>
              </a:spcBef>
              <a:spcAft>
                <a:spcPts val="800"/>
              </a:spcAft>
              <a:buFont typeface="Arial" panose="020B0604020202020204" pitchFamily="34" charset="0"/>
              <a:buChar char="•"/>
            </a:pPr>
            <a:r>
              <a:rPr lang="en-US"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Of the 35,000 direct care nursing staff working in Massachusetts nursing homes, about 55% of them (or 19,500) are Certified Nursing Assistants (CNAs), </a:t>
            </a:r>
          </a:p>
          <a:p>
            <a:pPr marL="171450" marR="0" indent="-171450">
              <a:spcBef>
                <a:spcPts val="0"/>
              </a:spcBef>
              <a:spcAft>
                <a:spcPts val="0"/>
              </a:spcAft>
              <a:buFont typeface="Arial" panose="020B0604020202020204" pitchFamily="34" charset="0"/>
              <a:buChar char="•"/>
            </a:pPr>
            <a:r>
              <a:rPr lang="en-US"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CNAs are the backbone of the system providing a wide scope of care </a:t>
            </a:r>
            <a:endParaRPr lang="en-US" kern="100">
              <a:effectLst/>
              <a:latin typeface="Calibri" panose="020F0502020204030204" pitchFamily="34"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en-US" kern="0">
                <a:solidFill>
                  <a:srgbClr val="000000"/>
                </a:solidFill>
                <a:effectLst/>
                <a:latin typeface="Calibri" panose="020F0502020204030204" pitchFamily="34" charset="0"/>
                <a:ea typeface="Calibri" panose="020F0502020204030204" pitchFamily="34" charset="0"/>
              </a:rPr>
              <a:t>Shortages have been associated with a lower quality-of-care. </a:t>
            </a:r>
          </a:p>
          <a:p>
            <a:pPr marL="171450" indent="-171450">
              <a:buFont typeface="Arial" panose="020B0604020202020204" pitchFamily="34" charset="0"/>
              <a:buChar char="•"/>
            </a:pPr>
            <a:r>
              <a:rPr lang="en-US" kern="0">
                <a:solidFill>
                  <a:srgbClr val="000000"/>
                </a:solidFill>
                <a:effectLst/>
                <a:latin typeface="Calibri" panose="020F0502020204030204" pitchFamily="34" charset="0"/>
                <a:ea typeface="Calibri" panose="020F0502020204030204" pitchFamily="34" charset="0"/>
              </a:rPr>
              <a:t>As staff vacancies are filled, the goal of this proposal is to see quality-of-care consequently increase.</a:t>
            </a:r>
            <a:endParaRPr lang="en-US"/>
          </a:p>
        </p:txBody>
      </p:sp>
      <p:sp>
        <p:nvSpPr>
          <p:cNvPr id="4" name="Slide Number Placeholder 3"/>
          <p:cNvSpPr>
            <a:spLocks noGrp="1"/>
          </p:cNvSpPr>
          <p:nvPr>
            <p:ph type="sldNum" sz="quarter" idx="5"/>
          </p:nvPr>
        </p:nvSpPr>
        <p:spPr/>
        <p:txBody>
          <a:bodyPr/>
          <a:lstStyle/>
          <a:p>
            <a:fld id="{AE9B86F2-AF93-42E7-B235-804A52BF4CE0}" type="slidenum">
              <a:rPr lang="en-US" smtClean="0"/>
              <a:t>6</a:t>
            </a:fld>
            <a:endParaRPr lang="en-US"/>
          </a:p>
        </p:txBody>
      </p:sp>
    </p:spTree>
    <p:extLst>
      <p:ext uri="{BB962C8B-B14F-4D97-AF65-F5344CB8AC3E}">
        <p14:creationId xmlns:p14="http://schemas.microsoft.com/office/powerpoint/2010/main" val="22231703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Section 4</a:t>
            </a:r>
          </a:p>
          <a:p>
            <a:pPr marL="171450" marR="0" indent="-171450">
              <a:spcBef>
                <a:spcPts val="0"/>
              </a:spcBef>
              <a:spcAft>
                <a:spcPts val="0"/>
              </a:spcAft>
              <a:buFont typeface="Arial" panose="020B0604020202020204" pitchFamily="34" charset="0"/>
              <a:buChar char="•"/>
            </a:pPr>
            <a:r>
              <a:rPr lang="en-US" kern="100">
                <a:solidFill>
                  <a:srgbClr val="000000"/>
                </a:solidFill>
                <a:effectLst/>
                <a:latin typeface="Calibri" panose="020F0502020204030204" pitchFamily="34" charset="0"/>
                <a:ea typeface="Calibri" panose="020F0502020204030204" pitchFamily="34" charset="0"/>
                <a:cs typeface="Arial" panose="020B0604020202020204" pitchFamily="34" charset="0"/>
              </a:rPr>
              <a:t>“Small house” nursing homes have emerged over the last 20 years as an alternative to traditional nursing facilities. </a:t>
            </a:r>
          </a:p>
          <a:p>
            <a:pPr marL="171450" marR="0" indent="-171450">
              <a:spcBef>
                <a:spcPts val="0"/>
              </a:spcBef>
              <a:spcAft>
                <a:spcPts val="0"/>
              </a:spcAft>
              <a:buFont typeface="Arial" panose="020B0604020202020204" pitchFamily="34" charset="0"/>
              <a:buChar char="•"/>
            </a:pPr>
            <a:r>
              <a:rPr lang="en-US" kern="100">
                <a:solidFill>
                  <a:srgbClr val="000000"/>
                </a:solidFill>
                <a:effectLst/>
                <a:latin typeface="Calibri" panose="020F0502020204030204" pitchFamily="34" charset="0"/>
                <a:ea typeface="Calibri" panose="020F0502020204030204" pitchFamily="34" charset="0"/>
                <a:cs typeface="Arial" panose="020B0604020202020204" pitchFamily="34" charset="0"/>
              </a:rPr>
              <a:t>This model is based on a residential home </a:t>
            </a:r>
          </a:p>
          <a:p>
            <a:pPr marL="628650" lvl="1" indent="-171450">
              <a:buFont typeface="Arial" panose="020B0604020202020204" pitchFamily="34" charset="0"/>
              <a:buChar char="•"/>
            </a:pPr>
            <a:r>
              <a:rPr lang="en-US" kern="100">
                <a:solidFill>
                  <a:srgbClr val="000000"/>
                </a:solidFill>
                <a:latin typeface="Calibri" panose="020F0502020204030204" pitchFamily="34" charset="0"/>
                <a:ea typeface="Calibri" panose="020F0502020204030204" pitchFamily="34" charset="0"/>
                <a:cs typeface="Arial" panose="020B0604020202020204" pitchFamily="34" charset="0"/>
              </a:rPr>
              <a:t>N</a:t>
            </a:r>
            <a:r>
              <a:rPr lang="en-US" kern="100">
                <a:solidFill>
                  <a:srgbClr val="000000"/>
                </a:solidFill>
                <a:effectLst/>
                <a:latin typeface="Calibri" panose="020F0502020204030204" pitchFamily="34" charset="0"/>
                <a:ea typeface="Calibri" panose="020F0502020204030204" pitchFamily="34" charset="0"/>
                <a:cs typeface="Arial" panose="020B0604020202020204" pitchFamily="34" charset="0"/>
              </a:rPr>
              <a:t>o more than 10 – 14 individuals per unit.  </a:t>
            </a:r>
          </a:p>
          <a:p>
            <a:pPr marL="171450" marR="0" indent="-171450">
              <a:spcBef>
                <a:spcPts val="0"/>
              </a:spcBef>
              <a:spcAft>
                <a:spcPts val="0"/>
              </a:spcAft>
              <a:buFont typeface="Arial" panose="020B0604020202020204" pitchFamily="34" charset="0"/>
              <a:buChar char="•"/>
            </a:pPr>
            <a:r>
              <a:rPr lang="en-US" kern="100">
                <a:solidFill>
                  <a:srgbClr val="000000"/>
                </a:solidFill>
                <a:latin typeface="Calibri" panose="020F0502020204030204" pitchFamily="34" charset="0"/>
                <a:ea typeface="Calibri" panose="020F0502020204030204" pitchFamily="34" charset="0"/>
                <a:cs typeface="Calibri" panose="020F0502020204030204" pitchFamily="34" charset="0"/>
              </a:rPr>
              <a:t>T</a:t>
            </a:r>
            <a:r>
              <a:rPr lang="en-US"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here is a growing body of evidence demonstrating that small house nursing homes provide superior clinical outcomes to their residents </a:t>
            </a:r>
          </a:p>
          <a:p>
            <a:pPr marL="628650" lvl="1" indent="-171450">
              <a:buFont typeface="Arial" panose="020B0604020202020204" pitchFamily="34" charset="0"/>
              <a:buChar char="•"/>
            </a:pPr>
            <a:r>
              <a:rPr lang="en-US"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Including lower COVID-19 incidence and mortality rates</a:t>
            </a:r>
            <a:endParaRPr lang="en-US" kern="100">
              <a:effectLst/>
              <a:latin typeface="Calibri" panose="020F0502020204030204" pitchFamily="34"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en-US" kern="0">
                <a:solidFill>
                  <a:srgbClr val="000000"/>
                </a:solidFill>
                <a:effectLst/>
                <a:latin typeface="Calibri" panose="020F0502020204030204" pitchFamily="34" charset="0"/>
                <a:ea typeface="Calibri" panose="020F0502020204030204" pitchFamily="34" charset="0"/>
                <a:cs typeface="Arial" panose="020B0604020202020204" pitchFamily="34" charset="0"/>
              </a:rPr>
              <a:t>Only a handful of facilities have been licensed in the state. </a:t>
            </a:r>
          </a:p>
          <a:p>
            <a:pPr marL="628650" lvl="1" indent="-171450">
              <a:buFont typeface="Arial" panose="020B0604020202020204" pitchFamily="34" charset="0"/>
              <a:buChar char="•"/>
            </a:pPr>
            <a:r>
              <a:rPr lang="en-US" kern="0">
                <a:solidFill>
                  <a:srgbClr val="000000"/>
                </a:solidFill>
                <a:effectLst/>
                <a:latin typeface="Calibri" panose="020F0502020204030204" pitchFamily="34" charset="0"/>
                <a:ea typeface="Calibri" panose="020F0502020204030204" pitchFamily="34" charset="0"/>
                <a:cs typeface="Arial" panose="020B0604020202020204" pitchFamily="34" charset="0"/>
              </a:rPr>
              <a:t>The current licensure process </a:t>
            </a:r>
            <a:r>
              <a:rPr lang="en-US" kern="0">
                <a:solidFill>
                  <a:srgbClr val="000000"/>
                </a:solidFill>
                <a:latin typeface="Calibri" panose="020F0502020204030204" pitchFamily="34" charset="0"/>
                <a:ea typeface="Calibri" panose="020F0502020204030204" pitchFamily="34" charset="0"/>
                <a:cs typeface="Arial" panose="020B0604020202020204" pitchFamily="34" charset="0"/>
              </a:rPr>
              <a:t>r</a:t>
            </a:r>
            <a:r>
              <a:rPr lang="en-US" kern="0">
                <a:solidFill>
                  <a:srgbClr val="000000"/>
                </a:solidFill>
                <a:effectLst/>
                <a:latin typeface="Calibri" panose="020F0502020204030204" pitchFamily="34" charset="0"/>
                <a:ea typeface="Calibri" panose="020F0502020204030204" pitchFamily="34" charset="0"/>
                <a:cs typeface="Arial" panose="020B0604020202020204" pitchFamily="34" charset="0"/>
              </a:rPr>
              <a:t>equires prospective providers to file many waivers that are burdensome and unnecessary.  </a:t>
            </a:r>
            <a:endParaRPr lang="en-US"/>
          </a:p>
        </p:txBody>
      </p:sp>
      <p:sp>
        <p:nvSpPr>
          <p:cNvPr id="4" name="Slide Number Placeholder 3"/>
          <p:cNvSpPr>
            <a:spLocks noGrp="1"/>
          </p:cNvSpPr>
          <p:nvPr>
            <p:ph type="sldNum" sz="quarter" idx="5"/>
          </p:nvPr>
        </p:nvSpPr>
        <p:spPr/>
        <p:txBody>
          <a:bodyPr/>
          <a:lstStyle/>
          <a:p>
            <a:fld id="{AE9B86F2-AF93-42E7-B235-804A52BF4CE0}" type="slidenum">
              <a:rPr lang="en-US" smtClean="0"/>
              <a:t>7</a:t>
            </a:fld>
            <a:endParaRPr lang="en-US"/>
          </a:p>
        </p:txBody>
      </p:sp>
    </p:spTree>
    <p:extLst>
      <p:ext uri="{BB962C8B-B14F-4D97-AF65-F5344CB8AC3E}">
        <p14:creationId xmlns:p14="http://schemas.microsoft.com/office/powerpoint/2010/main" val="31737758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Section 5</a:t>
            </a:r>
          </a:p>
          <a:p>
            <a:pPr marL="171450" indent="-171450">
              <a:buFont typeface="Arial" panose="020B0604020202020204" pitchFamily="34" charset="0"/>
              <a:buChar char="•"/>
            </a:pPr>
            <a:r>
              <a:rPr lang="en-US" kern="0">
                <a:effectLst/>
                <a:latin typeface="Calibri" panose="020F0502020204030204" pitchFamily="34" charset="0"/>
                <a:ea typeface="Calibri" panose="020F0502020204030204" pitchFamily="34" charset="0"/>
                <a:cs typeface="Arial" panose="020B0604020202020204" pitchFamily="34" charset="0"/>
              </a:rPr>
              <a:t>DPH will be able to appoint a temporary manager in cases </a:t>
            </a:r>
            <a:r>
              <a:rPr lang="en-US" kern="0">
                <a:effectLst/>
                <a:latin typeface="Calibri" panose="020F0502020204030204" pitchFamily="34" charset="0"/>
                <a:ea typeface="Yu Mincho" panose="02020400000000000000" pitchFamily="18" charset="-128"/>
                <a:cs typeface="Arial" panose="020B0604020202020204" pitchFamily="34" charset="0"/>
              </a:rPr>
              <a:t>where facilities fail to maintain substantial or sustained compliance with applicable regulations. </a:t>
            </a:r>
          </a:p>
          <a:p>
            <a:pPr marL="171450" indent="-171450">
              <a:buFont typeface="Arial" panose="020B0604020202020204" pitchFamily="34" charset="0"/>
              <a:buChar char="•"/>
            </a:pPr>
            <a:r>
              <a:rPr lang="en-US" kern="0">
                <a:effectLst/>
                <a:latin typeface="Calibri" panose="020F0502020204030204" pitchFamily="34" charset="0"/>
                <a:ea typeface="Yu Mincho" panose="02020400000000000000" pitchFamily="18" charset="-128"/>
                <a:cs typeface="Arial" panose="020B0604020202020204" pitchFamily="34" charset="0"/>
              </a:rPr>
              <a:t>Having an objective third party enter these types of situations to properly address chronic issues will improve the conditions in facilities and the quality-of-care residents receive.</a:t>
            </a:r>
            <a:endParaRPr lang="en-US"/>
          </a:p>
        </p:txBody>
      </p:sp>
      <p:sp>
        <p:nvSpPr>
          <p:cNvPr id="4" name="Slide Number Placeholder 3"/>
          <p:cNvSpPr>
            <a:spLocks noGrp="1"/>
          </p:cNvSpPr>
          <p:nvPr>
            <p:ph type="sldNum" sz="quarter" idx="5"/>
          </p:nvPr>
        </p:nvSpPr>
        <p:spPr/>
        <p:txBody>
          <a:bodyPr/>
          <a:lstStyle/>
          <a:p>
            <a:fld id="{AE9B86F2-AF93-42E7-B235-804A52BF4CE0}" type="slidenum">
              <a:rPr lang="en-US" smtClean="0"/>
              <a:t>8</a:t>
            </a:fld>
            <a:endParaRPr lang="en-US"/>
          </a:p>
        </p:txBody>
      </p:sp>
    </p:spTree>
    <p:extLst>
      <p:ext uri="{BB962C8B-B14F-4D97-AF65-F5344CB8AC3E}">
        <p14:creationId xmlns:p14="http://schemas.microsoft.com/office/powerpoint/2010/main" val="11364456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Section 6</a:t>
            </a:r>
          </a:p>
          <a:p>
            <a:pPr marL="171450" marR="0" indent="-171450">
              <a:spcBef>
                <a:spcPts val="0"/>
              </a:spcBef>
              <a:spcAft>
                <a:spcPts val="0"/>
              </a:spcAft>
              <a:buFont typeface="Arial" panose="020B0604020202020204" pitchFamily="34" charset="0"/>
              <a:buChar char="•"/>
            </a:pPr>
            <a:r>
              <a:rPr lang="en-US"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The Attorney General’s Office’s Medicaid Fraud Division (</a:t>
            </a:r>
            <a:r>
              <a:rPr lang="en-US" kern="100" err="1">
                <a:solidFill>
                  <a:srgbClr val="000000"/>
                </a:solidFill>
                <a:effectLst/>
                <a:latin typeface="Calibri" panose="020F0502020204030204" pitchFamily="34" charset="0"/>
                <a:ea typeface="Calibri" panose="020F0502020204030204" pitchFamily="34" charset="0"/>
                <a:cs typeface="Calibri" panose="020F0502020204030204" pitchFamily="34" charset="0"/>
              </a:rPr>
              <a:t>MFD</a:t>
            </a:r>
            <a:r>
              <a:rPr lang="en-US"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 investigates the abuse, neglect, and mistreatment of patients in long-term care facilities and other care settings.  </a:t>
            </a:r>
          </a:p>
          <a:p>
            <a:pPr marL="171450" marR="0" indent="-171450">
              <a:spcBef>
                <a:spcPts val="0"/>
              </a:spcBef>
              <a:spcAft>
                <a:spcPts val="0"/>
              </a:spcAft>
              <a:buFont typeface="Arial" panose="020B0604020202020204" pitchFamily="34" charset="0"/>
              <a:buChar char="•"/>
            </a:pPr>
            <a:r>
              <a:rPr lang="en-US"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These are complex cases</a:t>
            </a:r>
          </a:p>
          <a:p>
            <a:pPr marL="171450" marR="0" indent="-171450">
              <a:spcBef>
                <a:spcPts val="0"/>
              </a:spcBef>
              <a:spcAft>
                <a:spcPts val="0"/>
              </a:spcAft>
              <a:buFont typeface="Arial" panose="020B0604020202020204" pitchFamily="34" charset="0"/>
              <a:buChar char="•"/>
            </a:pPr>
            <a:r>
              <a:rPr lang="en-US"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The current two-year statute of limitations is far less than most civil statutes</a:t>
            </a:r>
          </a:p>
          <a:p>
            <a:pPr marL="171450" indent="-171450">
              <a:buFont typeface="Arial" panose="020B0604020202020204" pitchFamily="34" charset="0"/>
              <a:buChar char="•"/>
            </a:pPr>
            <a:r>
              <a:rPr lang="en-US" kern="0">
                <a:solidFill>
                  <a:srgbClr val="000000"/>
                </a:solidFill>
                <a:effectLst/>
                <a:latin typeface="Calibri" panose="020F0502020204030204" pitchFamily="34" charset="0"/>
                <a:ea typeface="Calibri" panose="020F0502020204030204" pitchFamily="34" charset="0"/>
              </a:rPr>
              <a:t>Increased penalties for abuse reflect the severity of the offenses and send a clear message to the industry</a:t>
            </a:r>
            <a:endParaRPr lang="en-US"/>
          </a:p>
        </p:txBody>
      </p:sp>
      <p:sp>
        <p:nvSpPr>
          <p:cNvPr id="4" name="Slide Number Placeholder 3"/>
          <p:cNvSpPr>
            <a:spLocks noGrp="1"/>
          </p:cNvSpPr>
          <p:nvPr>
            <p:ph type="sldNum" sz="quarter" idx="5"/>
          </p:nvPr>
        </p:nvSpPr>
        <p:spPr/>
        <p:txBody>
          <a:bodyPr/>
          <a:lstStyle/>
          <a:p>
            <a:fld id="{AE9B86F2-AF93-42E7-B235-804A52BF4CE0}" type="slidenum">
              <a:rPr lang="en-US" smtClean="0"/>
              <a:t>9</a:t>
            </a:fld>
            <a:endParaRPr lang="en-US"/>
          </a:p>
        </p:txBody>
      </p:sp>
    </p:spTree>
    <p:extLst>
      <p:ext uri="{BB962C8B-B14F-4D97-AF65-F5344CB8AC3E}">
        <p14:creationId xmlns:p14="http://schemas.microsoft.com/office/powerpoint/2010/main" val="32854324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Section 6</a:t>
            </a:r>
          </a:p>
          <a:p>
            <a:pPr marL="171450" marR="0" indent="-171450">
              <a:spcBef>
                <a:spcPts val="0"/>
              </a:spcBef>
              <a:spcAft>
                <a:spcPts val="0"/>
              </a:spcAft>
              <a:buFont typeface="Arial" panose="020B0604020202020204" pitchFamily="34" charset="0"/>
              <a:buChar char="•"/>
            </a:pPr>
            <a:r>
              <a:rPr lang="en-US"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The Attorney General’s Office’s Medicaid Fraud Division (</a:t>
            </a:r>
            <a:r>
              <a:rPr lang="en-US" kern="100" err="1">
                <a:solidFill>
                  <a:srgbClr val="000000"/>
                </a:solidFill>
                <a:effectLst/>
                <a:latin typeface="Calibri" panose="020F0502020204030204" pitchFamily="34" charset="0"/>
                <a:ea typeface="Calibri" panose="020F0502020204030204" pitchFamily="34" charset="0"/>
                <a:cs typeface="Calibri" panose="020F0502020204030204" pitchFamily="34" charset="0"/>
              </a:rPr>
              <a:t>MFD</a:t>
            </a:r>
            <a:r>
              <a:rPr lang="en-US"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 investigates the abuse, neglect, and mistreatment of patients in long-term care facilities and other care settings.  </a:t>
            </a:r>
          </a:p>
          <a:p>
            <a:pPr marL="171450" marR="0" indent="-171450">
              <a:spcBef>
                <a:spcPts val="0"/>
              </a:spcBef>
              <a:spcAft>
                <a:spcPts val="0"/>
              </a:spcAft>
              <a:buFont typeface="Arial" panose="020B0604020202020204" pitchFamily="34" charset="0"/>
              <a:buChar char="•"/>
            </a:pPr>
            <a:r>
              <a:rPr lang="en-US"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These are complex cases</a:t>
            </a:r>
          </a:p>
          <a:p>
            <a:pPr marL="171450" marR="0" indent="-171450">
              <a:spcBef>
                <a:spcPts val="0"/>
              </a:spcBef>
              <a:spcAft>
                <a:spcPts val="0"/>
              </a:spcAft>
              <a:buFont typeface="Arial" panose="020B0604020202020204" pitchFamily="34" charset="0"/>
              <a:buChar char="•"/>
            </a:pPr>
            <a:r>
              <a:rPr lang="en-US"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The current two-year statute of limitations is far less than most civil statutes</a:t>
            </a:r>
          </a:p>
          <a:p>
            <a:pPr marL="171450" indent="-171450">
              <a:buFont typeface="Arial" panose="020B0604020202020204" pitchFamily="34" charset="0"/>
              <a:buChar char="•"/>
            </a:pPr>
            <a:r>
              <a:rPr lang="en-US" kern="0">
                <a:solidFill>
                  <a:srgbClr val="000000"/>
                </a:solidFill>
                <a:effectLst/>
                <a:latin typeface="Calibri" panose="020F0502020204030204" pitchFamily="34" charset="0"/>
                <a:ea typeface="Calibri" panose="020F0502020204030204" pitchFamily="34" charset="0"/>
              </a:rPr>
              <a:t>Increased penalties for abuse reflect the severity of the offenses and send a clear message to the industry</a:t>
            </a:r>
            <a:endParaRPr lang="en-US"/>
          </a:p>
        </p:txBody>
      </p:sp>
      <p:sp>
        <p:nvSpPr>
          <p:cNvPr id="4" name="Slide Number Placeholder 3"/>
          <p:cNvSpPr>
            <a:spLocks noGrp="1"/>
          </p:cNvSpPr>
          <p:nvPr>
            <p:ph type="sldNum" sz="quarter" idx="5"/>
          </p:nvPr>
        </p:nvSpPr>
        <p:spPr/>
        <p:txBody>
          <a:bodyPr/>
          <a:lstStyle/>
          <a:p>
            <a:fld id="{AE9B86F2-AF93-42E7-B235-804A52BF4CE0}" type="slidenum">
              <a:rPr lang="en-US" smtClean="0"/>
              <a:t>10</a:t>
            </a:fld>
            <a:endParaRPr lang="en-US"/>
          </a:p>
        </p:txBody>
      </p:sp>
    </p:spTree>
    <p:extLst>
      <p:ext uri="{BB962C8B-B14F-4D97-AF65-F5344CB8AC3E}">
        <p14:creationId xmlns:p14="http://schemas.microsoft.com/office/powerpoint/2010/main" val="22622612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72CC</a:t>
            </a:r>
          </a:p>
          <a:p>
            <a:pPr marL="171450" indent="-171450">
              <a:buFont typeface="Arial" panose="020B0604020202020204" pitchFamily="34" charset="0"/>
              <a:buChar char="•"/>
            </a:pPr>
            <a:r>
              <a:rPr lang="en-US"/>
              <a:t>Definitions</a:t>
            </a:r>
          </a:p>
          <a:p>
            <a:endParaRPr lang="en-US"/>
          </a:p>
          <a:p>
            <a:r>
              <a:rPr lang="en-US"/>
              <a:t>72DD</a:t>
            </a:r>
          </a:p>
          <a:p>
            <a:pPr marL="171450" marR="0" indent="-171450">
              <a:spcBef>
                <a:spcPts val="0"/>
              </a:spcBef>
              <a:spcAft>
                <a:spcPts val="0"/>
              </a:spcAft>
              <a:buFont typeface="Arial" panose="020B0604020202020204" pitchFamily="34" charset="0"/>
              <a:buChar char="•"/>
            </a:pPr>
            <a:r>
              <a:rPr lang="en-US" kern="100">
                <a:effectLst/>
                <a:latin typeface="Calibri" panose="020F0502020204030204" pitchFamily="34" charset="0"/>
                <a:ea typeface="Calibri" panose="020F0502020204030204" pitchFamily="34" charset="0"/>
                <a:cs typeface="Arial" panose="020B0604020202020204" pitchFamily="34" charset="0"/>
              </a:rPr>
              <a:t>Long-term care facilities are only required to have an emergency preparedness plan for natural disaster s</a:t>
            </a:r>
          </a:p>
          <a:p>
            <a:pPr marL="171450" marR="0" indent="-171450">
              <a:spcBef>
                <a:spcPts val="0"/>
              </a:spcBef>
              <a:spcAft>
                <a:spcPts val="0"/>
              </a:spcAft>
              <a:buFont typeface="Arial" panose="020B0604020202020204" pitchFamily="34" charset="0"/>
              <a:buChar char="•"/>
            </a:pPr>
            <a:r>
              <a:rPr lang="en-US" kern="100">
                <a:effectLst/>
                <a:latin typeface="Calibri" panose="020F0502020204030204" pitchFamily="34" charset="0"/>
                <a:ea typeface="Calibri" panose="020F0502020204030204" pitchFamily="34" charset="0"/>
                <a:cs typeface="Arial" panose="020B0604020202020204" pitchFamily="34" charset="0"/>
              </a:rPr>
              <a:t>A mandate for facilities to develop outbreak response plans will help prevent the spread of future infectious diseases. </a:t>
            </a:r>
          </a:p>
          <a:p>
            <a:pPr marL="171450" indent="-171450">
              <a:buFont typeface="Arial" panose="020B0604020202020204" pitchFamily="34" charset="0"/>
              <a:buChar char="•"/>
            </a:pPr>
            <a:r>
              <a:rPr lang="en-US" kern="0">
                <a:effectLst/>
                <a:latin typeface="Calibri" panose="020F0502020204030204" pitchFamily="34" charset="0"/>
                <a:ea typeface="Calibri" panose="020F0502020204030204" pitchFamily="34" charset="0"/>
                <a:cs typeface="Arial" panose="020B0604020202020204" pitchFamily="34" charset="0"/>
              </a:rPr>
              <a:t>A recent report found that infection prevention, and control deficiencies were the most cited type of deficiency in nursing homes.</a:t>
            </a:r>
          </a:p>
          <a:p>
            <a:pPr marL="171450" indent="-171450">
              <a:buFont typeface="Arial" panose="020B0604020202020204" pitchFamily="34" charset="0"/>
              <a:buChar char="•"/>
            </a:pPr>
            <a:r>
              <a:rPr lang="en-US" kern="0">
                <a:latin typeface="Calibri" panose="020F0502020204030204" pitchFamily="34" charset="0"/>
                <a:ea typeface="Calibri" panose="020F0502020204030204" pitchFamily="34" charset="0"/>
                <a:cs typeface="Arial" panose="020B0604020202020204" pitchFamily="34" charset="0"/>
              </a:rPr>
              <a:t>This would put more emphasis on the topic and encourage better planning and preparedness.</a:t>
            </a:r>
            <a:endParaRPr lang="en-US" kern="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AE9B86F2-AF93-42E7-B235-804A52BF4CE0}" type="slidenum">
              <a:rPr lang="en-US" smtClean="0"/>
              <a:t>11</a:t>
            </a:fld>
            <a:endParaRPr lang="en-US"/>
          </a:p>
        </p:txBody>
      </p:sp>
    </p:spTree>
    <p:extLst>
      <p:ext uri="{BB962C8B-B14F-4D97-AF65-F5344CB8AC3E}">
        <p14:creationId xmlns:p14="http://schemas.microsoft.com/office/powerpoint/2010/main" val="32387710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Section 8</a:t>
            </a:r>
          </a:p>
          <a:p>
            <a:pPr marL="171450" indent="-171450">
              <a:buFont typeface="Arial" panose="020B0604020202020204" pitchFamily="34" charset="0"/>
              <a:buChar char="•"/>
            </a:pPr>
            <a:r>
              <a:rPr lang="en-US" kern="0">
                <a:effectLst/>
                <a:latin typeface="Calibri" panose="020F0502020204030204" pitchFamily="34" charset="0"/>
                <a:ea typeface="Calibri" panose="020F0502020204030204" pitchFamily="34" charset="0"/>
                <a:cs typeface="Arial" panose="020B0604020202020204" pitchFamily="34" charset="0"/>
              </a:rPr>
              <a:t>Increasing the penalties for operating without a license or violating a rule or regulation ensures that bad actors are properly punished. </a:t>
            </a:r>
          </a:p>
          <a:p>
            <a:endParaRPr lang="en-US"/>
          </a:p>
          <a:p>
            <a:r>
              <a:rPr lang="en-US"/>
              <a:t>Section 9</a:t>
            </a:r>
          </a:p>
          <a:p>
            <a:pPr marL="171450" marR="0" indent="-171450">
              <a:spcBef>
                <a:spcPts val="0"/>
              </a:spcBef>
              <a:spcAft>
                <a:spcPts val="0"/>
              </a:spcAft>
              <a:buFont typeface="Arial" panose="020B0604020202020204" pitchFamily="34" charset="0"/>
              <a:buChar char="•"/>
            </a:pPr>
            <a:r>
              <a:rPr lang="en-US"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Unlike other health-care providers, nursing homes are uniquely dependent on adequate Medicaid funding to invest in quality resident care and staff wages. </a:t>
            </a:r>
          </a:p>
          <a:p>
            <a:pPr marL="171450" marR="0" indent="-171450">
              <a:spcBef>
                <a:spcPts val="0"/>
              </a:spcBef>
              <a:spcAft>
                <a:spcPts val="0"/>
              </a:spcAft>
              <a:buFont typeface="Arial" panose="020B0604020202020204" pitchFamily="34" charset="0"/>
              <a:buChar char="•"/>
            </a:pPr>
            <a:r>
              <a:rPr lang="en-US"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The current Medicaid shortfall of $25 per resident, per day between state funding and the cost of providing care, has resulted in an annual funding gap of ~$175m</a:t>
            </a:r>
          </a:p>
          <a:p>
            <a:pPr marL="171450" indent="-171450">
              <a:buFont typeface="Arial" panose="020B0604020202020204" pitchFamily="34" charset="0"/>
              <a:buChar char="•"/>
            </a:pPr>
            <a:r>
              <a:rPr lang="en-US" kern="0">
                <a:solidFill>
                  <a:srgbClr val="000000"/>
                </a:solidFill>
                <a:effectLst/>
                <a:latin typeface="Calibri" panose="020F0502020204030204" pitchFamily="34" charset="0"/>
                <a:ea typeface="Calibri" panose="020F0502020204030204" pitchFamily="34" charset="0"/>
              </a:rPr>
              <a:t>Using a base year that is no more than 2 years prior to the rate year will accurately reflect inflationary increases particularly in staff wages, health insurance and other labor benefits, energy, food and capital improvements </a:t>
            </a:r>
          </a:p>
          <a:p>
            <a:endParaRPr lang="en-US"/>
          </a:p>
        </p:txBody>
      </p:sp>
      <p:sp>
        <p:nvSpPr>
          <p:cNvPr id="4" name="Slide Number Placeholder 3"/>
          <p:cNvSpPr>
            <a:spLocks noGrp="1"/>
          </p:cNvSpPr>
          <p:nvPr>
            <p:ph type="sldNum" sz="quarter" idx="5"/>
          </p:nvPr>
        </p:nvSpPr>
        <p:spPr/>
        <p:txBody>
          <a:bodyPr/>
          <a:lstStyle/>
          <a:p>
            <a:fld id="{AE9B86F2-AF93-42E7-B235-804A52BF4CE0}" type="slidenum">
              <a:rPr lang="en-US" smtClean="0"/>
              <a:t>12</a:t>
            </a:fld>
            <a:endParaRPr lang="en-US"/>
          </a:p>
        </p:txBody>
      </p:sp>
    </p:spTree>
    <p:extLst>
      <p:ext uri="{BB962C8B-B14F-4D97-AF65-F5344CB8AC3E}">
        <p14:creationId xmlns:p14="http://schemas.microsoft.com/office/powerpoint/2010/main" val="12830537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Section 8</a:t>
            </a:r>
          </a:p>
          <a:p>
            <a:pPr marL="171450" indent="-171450">
              <a:buFont typeface="Arial" panose="020B0604020202020204" pitchFamily="34" charset="0"/>
              <a:buChar char="•"/>
            </a:pPr>
            <a:r>
              <a:rPr lang="en-US" kern="0">
                <a:effectLst/>
                <a:latin typeface="Calibri" panose="020F0502020204030204" pitchFamily="34" charset="0"/>
                <a:ea typeface="Calibri" panose="020F0502020204030204" pitchFamily="34" charset="0"/>
                <a:cs typeface="Arial" panose="020B0604020202020204" pitchFamily="34" charset="0"/>
              </a:rPr>
              <a:t>Increasing the penalties for operating without a license or violating a rule or regulation ensures that bad actors are properly punished. </a:t>
            </a:r>
          </a:p>
          <a:p>
            <a:endParaRPr lang="en-US"/>
          </a:p>
          <a:p>
            <a:r>
              <a:rPr lang="en-US"/>
              <a:t>Section 9</a:t>
            </a:r>
          </a:p>
          <a:p>
            <a:pPr marL="171450" marR="0" indent="-171450">
              <a:spcBef>
                <a:spcPts val="0"/>
              </a:spcBef>
              <a:spcAft>
                <a:spcPts val="0"/>
              </a:spcAft>
              <a:buFont typeface="Arial" panose="020B0604020202020204" pitchFamily="34" charset="0"/>
              <a:buChar char="•"/>
            </a:pPr>
            <a:r>
              <a:rPr lang="en-US"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Unlike other health-care providers, nursing homes are uniquely dependent on adequate Medicaid funding to invest in quality resident care and staff wages. </a:t>
            </a:r>
          </a:p>
          <a:p>
            <a:pPr marL="171450" marR="0" indent="-171450">
              <a:spcBef>
                <a:spcPts val="0"/>
              </a:spcBef>
              <a:spcAft>
                <a:spcPts val="0"/>
              </a:spcAft>
              <a:buFont typeface="Arial" panose="020B0604020202020204" pitchFamily="34" charset="0"/>
              <a:buChar char="•"/>
            </a:pPr>
            <a:r>
              <a:rPr lang="en-US"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The current Medicaid shortfall of $25 per resident, per day between state funding and the cost of providing care, has resulted in an annual funding gap of ~$175m</a:t>
            </a:r>
          </a:p>
          <a:p>
            <a:pPr marL="171450" indent="-171450">
              <a:buFont typeface="Arial" panose="020B0604020202020204" pitchFamily="34" charset="0"/>
              <a:buChar char="•"/>
            </a:pPr>
            <a:r>
              <a:rPr lang="en-US" kern="0">
                <a:solidFill>
                  <a:srgbClr val="000000"/>
                </a:solidFill>
                <a:effectLst/>
                <a:latin typeface="Calibri" panose="020F0502020204030204" pitchFamily="34" charset="0"/>
                <a:ea typeface="Calibri" panose="020F0502020204030204" pitchFamily="34" charset="0"/>
              </a:rPr>
              <a:t>Using a base year that is no more than 2 years prior to the rate year will accurately reflect inflationary increases particularly in staff wages, health insurance and other labor benefits, energy, food and capital improvements </a:t>
            </a:r>
          </a:p>
          <a:p>
            <a:endParaRPr lang="en-US"/>
          </a:p>
        </p:txBody>
      </p:sp>
      <p:sp>
        <p:nvSpPr>
          <p:cNvPr id="4" name="Slide Number Placeholder 3"/>
          <p:cNvSpPr>
            <a:spLocks noGrp="1"/>
          </p:cNvSpPr>
          <p:nvPr>
            <p:ph type="sldNum" sz="quarter" idx="5"/>
          </p:nvPr>
        </p:nvSpPr>
        <p:spPr/>
        <p:txBody>
          <a:bodyPr/>
          <a:lstStyle/>
          <a:p>
            <a:fld id="{AE9B86F2-AF93-42E7-B235-804A52BF4CE0}" type="slidenum">
              <a:rPr lang="en-US" smtClean="0"/>
              <a:t>13</a:t>
            </a:fld>
            <a:endParaRPr lang="en-US"/>
          </a:p>
        </p:txBody>
      </p:sp>
    </p:spTree>
    <p:extLst>
      <p:ext uri="{BB962C8B-B14F-4D97-AF65-F5344CB8AC3E}">
        <p14:creationId xmlns:p14="http://schemas.microsoft.com/office/powerpoint/2010/main" val="42287107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Section 8</a:t>
            </a:r>
          </a:p>
          <a:p>
            <a:pPr marL="171450" indent="-171450">
              <a:buFont typeface="Arial" panose="020B0604020202020204" pitchFamily="34" charset="0"/>
              <a:buChar char="•"/>
            </a:pPr>
            <a:r>
              <a:rPr lang="en-US" kern="0">
                <a:effectLst/>
                <a:latin typeface="Calibri" panose="020F0502020204030204" pitchFamily="34" charset="0"/>
                <a:ea typeface="Calibri" panose="020F0502020204030204" pitchFamily="34" charset="0"/>
                <a:cs typeface="Arial" panose="020B0604020202020204" pitchFamily="34" charset="0"/>
              </a:rPr>
              <a:t>Increasing the penalties for operating without a license or violating a rule or regulation ensures that bad actors are properly punished. </a:t>
            </a:r>
          </a:p>
          <a:p>
            <a:endParaRPr lang="en-US"/>
          </a:p>
          <a:p>
            <a:r>
              <a:rPr lang="en-US"/>
              <a:t>Section 9</a:t>
            </a:r>
          </a:p>
          <a:p>
            <a:pPr marL="171450" marR="0" indent="-171450">
              <a:spcBef>
                <a:spcPts val="0"/>
              </a:spcBef>
              <a:spcAft>
                <a:spcPts val="0"/>
              </a:spcAft>
              <a:buFont typeface="Arial" panose="020B0604020202020204" pitchFamily="34" charset="0"/>
              <a:buChar char="•"/>
            </a:pPr>
            <a:r>
              <a:rPr lang="en-US"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Unlike other health-care providers, nursing homes are uniquely dependent on adequate Medicaid funding to invest in quality resident care and staff wages. </a:t>
            </a:r>
          </a:p>
          <a:p>
            <a:pPr marL="171450" marR="0" indent="-171450">
              <a:spcBef>
                <a:spcPts val="0"/>
              </a:spcBef>
              <a:spcAft>
                <a:spcPts val="0"/>
              </a:spcAft>
              <a:buFont typeface="Arial" panose="020B0604020202020204" pitchFamily="34" charset="0"/>
              <a:buChar char="•"/>
            </a:pPr>
            <a:r>
              <a:rPr lang="en-US"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The current Medicaid shortfall of $25 per resident, per day between state funding and the cost of providing care, has resulted in an annual funding gap of ~$175m</a:t>
            </a:r>
          </a:p>
          <a:p>
            <a:pPr marL="171450" indent="-171450">
              <a:buFont typeface="Arial" panose="020B0604020202020204" pitchFamily="34" charset="0"/>
              <a:buChar char="•"/>
            </a:pPr>
            <a:r>
              <a:rPr lang="en-US" kern="0">
                <a:solidFill>
                  <a:srgbClr val="000000"/>
                </a:solidFill>
                <a:effectLst/>
                <a:latin typeface="Calibri" panose="020F0502020204030204" pitchFamily="34" charset="0"/>
                <a:ea typeface="Calibri" panose="020F0502020204030204" pitchFamily="34" charset="0"/>
              </a:rPr>
              <a:t>Using a base year that is no more than 2 years prior to the rate year will accurately reflect inflationary increases particularly in staff wages, health insurance and other labor benefits, energy, food and capital improvements </a:t>
            </a:r>
          </a:p>
          <a:p>
            <a:endParaRPr lang="en-US"/>
          </a:p>
        </p:txBody>
      </p:sp>
      <p:sp>
        <p:nvSpPr>
          <p:cNvPr id="4" name="Slide Number Placeholder 3"/>
          <p:cNvSpPr>
            <a:spLocks noGrp="1"/>
          </p:cNvSpPr>
          <p:nvPr>
            <p:ph type="sldNum" sz="quarter" idx="5"/>
          </p:nvPr>
        </p:nvSpPr>
        <p:spPr/>
        <p:txBody>
          <a:bodyPr/>
          <a:lstStyle/>
          <a:p>
            <a:fld id="{AE9B86F2-AF93-42E7-B235-804A52BF4CE0}" type="slidenum">
              <a:rPr lang="en-US" smtClean="0"/>
              <a:t>14</a:t>
            </a:fld>
            <a:endParaRPr lang="en-US"/>
          </a:p>
        </p:txBody>
      </p:sp>
    </p:spTree>
    <p:extLst>
      <p:ext uri="{BB962C8B-B14F-4D97-AF65-F5344CB8AC3E}">
        <p14:creationId xmlns:p14="http://schemas.microsoft.com/office/powerpoint/2010/main" val="29236788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Section 8</a:t>
            </a:r>
          </a:p>
          <a:p>
            <a:pPr marL="171450" indent="-171450">
              <a:buFont typeface="Arial" panose="020B0604020202020204" pitchFamily="34" charset="0"/>
              <a:buChar char="•"/>
            </a:pPr>
            <a:r>
              <a:rPr lang="en-US" kern="0">
                <a:effectLst/>
                <a:latin typeface="Calibri" panose="020F0502020204030204" pitchFamily="34" charset="0"/>
                <a:ea typeface="Calibri" panose="020F0502020204030204" pitchFamily="34" charset="0"/>
                <a:cs typeface="Arial" panose="020B0604020202020204" pitchFamily="34" charset="0"/>
              </a:rPr>
              <a:t>Increasing the penalties for operating without a license or violating a rule or regulation ensures that bad actors are properly punished. </a:t>
            </a:r>
          </a:p>
          <a:p>
            <a:endParaRPr lang="en-US"/>
          </a:p>
          <a:p>
            <a:r>
              <a:rPr lang="en-US"/>
              <a:t>Section 9</a:t>
            </a:r>
          </a:p>
          <a:p>
            <a:pPr marL="171450" marR="0" indent="-171450">
              <a:spcBef>
                <a:spcPts val="0"/>
              </a:spcBef>
              <a:spcAft>
                <a:spcPts val="0"/>
              </a:spcAft>
              <a:buFont typeface="Arial" panose="020B0604020202020204" pitchFamily="34" charset="0"/>
              <a:buChar char="•"/>
            </a:pPr>
            <a:r>
              <a:rPr lang="en-US"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Unlike other health-care providers, nursing homes are uniquely dependent on adequate Medicaid funding to invest in quality resident care and staff wages. </a:t>
            </a:r>
          </a:p>
          <a:p>
            <a:pPr marL="171450" marR="0" indent="-171450">
              <a:spcBef>
                <a:spcPts val="0"/>
              </a:spcBef>
              <a:spcAft>
                <a:spcPts val="0"/>
              </a:spcAft>
              <a:buFont typeface="Arial" panose="020B0604020202020204" pitchFamily="34" charset="0"/>
              <a:buChar char="•"/>
            </a:pPr>
            <a:r>
              <a:rPr lang="en-US"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The current Medicaid shortfall of $25 per resident, per day between state funding and the cost of providing care, has resulted in an annual funding gap of ~$175m</a:t>
            </a:r>
          </a:p>
          <a:p>
            <a:pPr marL="171450" indent="-171450">
              <a:buFont typeface="Arial" panose="020B0604020202020204" pitchFamily="34" charset="0"/>
              <a:buChar char="•"/>
            </a:pPr>
            <a:r>
              <a:rPr lang="en-US" kern="0">
                <a:solidFill>
                  <a:srgbClr val="000000"/>
                </a:solidFill>
                <a:effectLst/>
                <a:latin typeface="Calibri" panose="020F0502020204030204" pitchFamily="34" charset="0"/>
                <a:ea typeface="Calibri" panose="020F0502020204030204" pitchFamily="34" charset="0"/>
              </a:rPr>
              <a:t>Using a base year that is no more than 2 years prior to the rate year will accurately reflect inflationary increases particularly in staff wages, health insurance and other labor benefits, energy, food and capital improvements </a:t>
            </a:r>
          </a:p>
          <a:p>
            <a:endParaRPr lang="en-US"/>
          </a:p>
        </p:txBody>
      </p:sp>
      <p:sp>
        <p:nvSpPr>
          <p:cNvPr id="4" name="Slide Number Placeholder 3"/>
          <p:cNvSpPr>
            <a:spLocks noGrp="1"/>
          </p:cNvSpPr>
          <p:nvPr>
            <p:ph type="sldNum" sz="quarter" idx="5"/>
          </p:nvPr>
        </p:nvSpPr>
        <p:spPr/>
        <p:txBody>
          <a:bodyPr/>
          <a:lstStyle/>
          <a:p>
            <a:fld id="{AE9B86F2-AF93-42E7-B235-804A52BF4CE0}" type="slidenum">
              <a:rPr lang="en-US" smtClean="0"/>
              <a:t>15</a:t>
            </a:fld>
            <a:endParaRPr lang="en-US"/>
          </a:p>
        </p:txBody>
      </p:sp>
    </p:spTree>
    <p:extLst>
      <p:ext uri="{BB962C8B-B14F-4D97-AF65-F5344CB8AC3E}">
        <p14:creationId xmlns:p14="http://schemas.microsoft.com/office/powerpoint/2010/main" val="29213874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Section 8</a:t>
            </a:r>
          </a:p>
          <a:p>
            <a:pPr marL="171450" indent="-171450">
              <a:buFont typeface="Arial" panose="020B0604020202020204" pitchFamily="34" charset="0"/>
              <a:buChar char="•"/>
            </a:pPr>
            <a:r>
              <a:rPr lang="en-US" kern="0">
                <a:effectLst/>
                <a:latin typeface="Calibri" panose="020F0502020204030204" pitchFamily="34" charset="0"/>
                <a:ea typeface="Calibri" panose="020F0502020204030204" pitchFamily="34" charset="0"/>
                <a:cs typeface="Arial" panose="020B0604020202020204" pitchFamily="34" charset="0"/>
              </a:rPr>
              <a:t>Increasing the penalties for operating without a license or violating a rule or regulation ensures that bad actors are properly punished. </a:t>
            </a:r>
          </a:p>
          <a:p>
            <a:endParaRPr lang="en-US"/>
          </a:p>
          <a:p>
            <a:r>
              <a:rPr lang="en-US"/>
              <a:t>Section 9</a:t>
            </a:r>
          </a:p>
          <a:p>
            <a:pPr marL="171450" marR="0" indent="-171450">
              <a:spcBef>
                <a:spcPts val="0"/>
              </a:spcBef>
              <a:spcAft>
                <a:spcPts val="0"/>
              </a:spcAft>
              <a:buFont typeface="Arial" panose="020B0604020202020204" pitchFamily="34" charset="0"/>
              <a:buChar char="•"/>
            </a:pPr>
            <a:r>
              <a:rPr lang="en-US"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Unlike other health-care providers, nursing homes are uniquely dependent on adequate Medicaid funding to invest in quality resident care and staff wages. </a:t>
            </a:r>
          </a:p>
          <a:p>
            <a:pPr marL="171450" marR="0" indent="-171450">
              <a:spcBef>
                <a:spcPts val="0"/>
              </a:spcBef>
              <a:spcAft>
                <a:spcPts val="0"/>
              </a:spcAft>
              <a:buFont typeface="Arial" panose="020B0604020202020204" pitchFamily="34" charset="0"/>
              <a:buChar char="•"/>
            </a:pPr>
            <a:r>
              <a:rPr lang="en-US"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The current Medicaid shortfall of $25 per resident, per day between state funding and the cost of providing care, has resulted in an annual funding gap of ~$175m</a:t>
            </a:r>
          </a:p>
          <a:p>
            <a:pPr marL="171450" indent="-171450">
              <a:buFont typeface="Arial" panose="020B0604020202020204" pitchFamily="34" charset="0"/>
              <a:buChar char="•"/>
            </a:pPr>
            <a:r>
              <a:rPr lang="en-US" kern="0">
                <a:solidFill>
                  <a:srgbClr val="000000"/>
                </a:solidFill>
                <a:effectLst/>
                <a:latin typeface="Calibri" panose="020F0502020204030204" pitchFamily="34" charset="0"/>
                <a:ea typeface="Calibri" panose="020F0502020204030204" pitchFamily="34" charset="0"/>
              </a:rPr>
              <a:t>Using a base year that is no more than 2 years prior to the rate year will accurately reflect inflationary increases particularly in staff wages, health insurance and other labor benefits, energy, food and capital improvements </a:t>
            </a:r>
          </a:p>
          <a:p>
            <a:endParaRPr lang="en-US"/>
          </a:p>
        </p:txBody>
      </p:sp>
      <p:sp>
        <p:nvSpPr>
          <p:cNvPr id="4" name="Slide Number Placeholder 3"/>
          <p:cNvSpPr>
            <a:spLocks noGrp="1"/>
          </p:cNvSpPr>
          <p:nvPr>
            <p:ph type="sldNum" sz="quarter" idx="5"/>
          </p:nvPr>
        </p:nvSpPr>
        <p:spPr/>
        <p:txBody>
          <a:bodyPr/>
          <a:lstStyle/>
          <a:p>
            <a:fld id="{AE9B86F2-AF93-42E7-B235-804A52BF4CE0}" type="slidenum">
              <a:rPr lang="en-US" smtClean="0"/>
              <a:t>16</a:t>
            </a:fld>
            <a:endParaRPr lang="en-US"/>
          </a:p>
        </p:txBody>
      </p:sp>
    </p:spTree>
    <p:extLst>
      <p:ext uri="{BB962C8B-B14F-4D97-AF65-F5344CB8AC3E}">
        <p14:creationId xmlns:p14="http://schemas.microsoft.com/office/powerpoint/2010/main" val="2859107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Section 8</a:t>
            </a:r>
          </a:p>
          <a:p>
            <a:pPr marL="171450" indent="-171450">
              <a:buFont typeface="Arial" panose="020B0604020202020204" pitchFamily="34" charset="0"/>
              <a:buChar char="•"/>
            </a:pPr>
            <a:r>
              <a:rPr lang="en-US" kern="0">
                <a:effectLst/>
                <a:latin typeface="Calibri" panose="020F0502020204030204" pitchFamily="34" charset="0"/>
                <a:ea typeface="Calibri" panose="020F0502020204030204" pitchFamily="34" charset="0"/>
                <a:cs typeface="Arial" panose="020B0604020202020204" pitchFamily="34" charset="0"/>
              </a:rPr>
              <a:t>Increasing the penalties for operating without a license or violating a rule or regulation ensures that bad actors are properly punished. </a:t>
            </a:r>
          </a:p>
          <a:p>
            <a:endParaRPr lang="en-US"/>
          </a:p>
          <a:p>
            <a:r>
              <a:rPr lang="en-US"/>
              <a:t>Section 9</a:t>
            </a:r>
          </a:p>
          <a:p>
            <a:pPr marL="171450" marR="0" indent="-171450">
              <a:spcBef>
                <a:spcPts val="0"/>
              </a:spcBef>
              <a:spcAft>
                <a:spcPts val="0"/>
              </a:spcAft>
              <a:buFont typeface="Arial" panose="020B0604020202020204" pitchFamily="34" charset="0"/>
              <a:buChar char="•"/>
            </a:pPr>
            <a:r>
              <a:rPr lang="en-US"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Unlike other health-care providers, nursing homes are uniquely dependent on adequate Medicaid funding to invest in quality resident care and staff wages. </a:t>
            </a:r>
          </a:p>
          <a:p>
            <a:pPr marL="171450" marR="0" indent="-171450">
              <a:spcBef>
                <a:spcPts val="0"/>
              </a:spcBef>
              <a:spcAft>
                <a:spcPts val="0"/>
              </a:spcAft>
              <a:buFont typeface="Arial" panose="020B0604020202020204" pitchFamily="34" charset="0"/>
              <a:buChar char="•"/>
            </a:pPr>
            <a:r>
              <a:rPr lang="en-US"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The current Medicaid shortfall of $25 per resident, per day between state funding and the cost of providing care, has resulted in an annual funding gap of ~$175m</a:t>
            </a:r>
          </a:p>
          <a:p>
            <a:pPr marL="171450" indent="-171450">
              <a:buFont typeface="Arial" panose="020B0604020202020204" pitchFamily="34" charset="0"/>
              <a:buChar char="•"/>
            </a:pPr>
            <a:r>
              <a:rPr lang="en-US" kern="0">
                <a:solidFill>
                  <a:srgbClr val="000000"/>
                </a:solidFill>
                <a:effectLst/>
                <a:latin typeface="Calibri" panose="020F0502020204030204" pitchFamily="34" charset="0"/>
                <a:ea typeface="Calibri" panose="020F0502020204030204" pitchFamily="34" charset="0"/>
              </a:rPr>
              <a:t>Using a base year that is no more than 2 years prior to the rate year will accurately reflect inflationary increases particularly in staff wages, health insurance and other labor benefits, energy, food and capital improvements </a:t>
            </a:r>
          </a:p>
          <a:p>
            <a:endParaRPr lang="en-US"/>
          </a:p>
        </p:txBody>
      </p:sp>
      <p:sp>
        <p:nvSpPr>
          <p:cNvPr id="4" name="Slide Number Placeholder 3"/>
          <p:cNvSpPr>
            <a:spLocks noGrp="1"/>
          </p:cNvSpPr>
          <p:nvPr>
            <p:ph type="sldNum" sz="quarter" idx="5"/>
          </p:nvPr>
        </p:nvSpPr>
        <p:spPr/>
        <p:txBody>
          <a:bodyPr/>
          <a:lstStyle/>
          <a:p>
            <a:fld id="{AE9B86F2-AF93-42E7-B235-804A52BF4CE0}" type="slidenum">
              <a:rPr lang="en-US" smtClean="0"/>
              <a:t>17</a:t>
            </a:fld>
            <a:endParaRPr lang="en-US"/>
          </a:p>
        </p:txBody>
      </p:sp>
    </p:spTree>
    <p:extLst>
      <p:ext uri="{BB962C8B-B14F-4D97-AF65-F5344CB8AC3E}">
        <p14:creationId xmlns:p14="http://schemas.microsoft.com/office/powerpoint/2010/main" val="19277721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Section 8</a:t>
            </a:r>
          </a:p>
          <a:p>
            <a:pPr marL="171450" indent="-171450">
              <a:buFont typeface="Arial" panose="020B0604020202020204" pitchFamily="34" charset="0"/>
              <a:buChar char="•"/>
            </a:pPr>
            <a:r>
              <a:rPr lang="en-US" kern="0">
                <a:effectLst/>
                <a:latin typeface="Calibri" panose="020F0502020204030204" pitchFamily="34" charset="0"/>
                <a:ea typeface="Calibri" panose="020F0502020204030204" pitchFamily="34" charset="0"/>
                <a:cs typeface="Arial" panose="020B0604020202020204" pitchFamily="34" charset="0"/>
              </a:rPr>
              <a:t>Increasing the penalties for operating without a license or violating a rule or regulation ensures that bad actors are properly punished. </a:t>
            </a:r>
          </a:p>
          <a:p>
            <a:endParaRPr lang="en-US"/>
          </a:p>
          <a:p>
            <a:r>
              <a:rPr lang="en-US"/>
              <a:t>Section 9</a:t>
            </a:r>
          </a:p>
          <a:p>
            <a:pPr marL="171450" marR="0" indent="-171450">
              <a:spcBef>
                <a:spcPts val="0"/>
              </a:spcBef>
              <a:spcAft>
                <a:spcPts val="0"/>
              </a:spcAft>
              <a:buFont typeface="Arial" panose="020B0604020202020204" pitchFamily="34" charset="0"/>
              <a:buChar char="•"/>
            </a:pPr>
            <a:r>
              <a:rPr lang="en-US"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Unlike other health-care providers, nursing homes are uniquely dependent on adequate Medicaid funding to invest in quality resident care and staff wages. </a:t>
            </a:r>
          </a:p>
          <a:p>
            <a:pPr marL="171450" marR="0" indent="-171450">
              <a:spcBef>
                <a:spcPts val="0"/>
              </a:spcBef>
              <a:spcAft>
                <a:spcPts val="0"/>
              </a:spcAft>
              <a:buFont typeface="Arial" panose="020B0604020202020204" pitchFamily="34" charset="0"/>
              <a:buChar char="•"/>
            </a:pPr>
            <a:r>
              <a:rPr lang="en-US"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The current Medicaid shortfall of $25 per resident, per day between state funding and the cost of providing care, has resulted in an annual funding gap of ~$175m</a:t>
            </a:r>
          </a:p>
          <a:p>
            <a:pPr marL="171450" indent="-171450">
              <a:buFont typeface="Arial" panose="020B0604020202020204" pitchFamily="34" charset="0"/>
              <a:buChar char="•"/>
            </a:pPr>
            <a:r>
              <a:rPr lang="en-US" kern="0">
                <a:solidFill>
                  <a:srgbClr val="000000"/>
                </a:solidFill>
                <a:effectLst/>
                <a:latin typeface="Calibri" panose="020F0502020204030204" pitchFamily="34" charset="0"/>
                <a:ea typeface="Calibri" panose="020F0502020204030204" pitchFamily="34" charset="0"/>
              </a:rPr>
              <a:t>Using a base year that is no more than 2 years prior to the rate year will accurately reflect inflationary increases particularly in staff wages, health insurance and other labor benefits, energy, food and capital improvements </a:t>
            </a:r>
          </a:p>
          <a:p>
            <a:endParaRPr lang="en-US"/>
          </a:p>
        </p:txBody>
      </p:sp>
      <p:sp>
        <p:nvSpPr>
          <p:cNvPr id="4" name="Slide Number Placeholder 3"/>
          <p:cNvSpPr>
            <a:spLocks noGrp="1"/>
          </p:cNvSpPr>
          <p:nvPr>
            <p:ph type="sldNum" sz="quarter" idx="5"/>
          </p:nvPr>
        </p:nvSpPr>
        <p:spPr/>
        <p:txBody>
          <a:bodyPr/>
          <a:lstStyle/>
          <a:p>
            <a:fld id="{AE9B86F2-AF93-42E7-B235-804A52BF4CE0}" type="slidenum">
              <a:rPr lang="en-US" smtClean="0"/>
              <a:t>18</a:t>
            </a:fld>
            <a:endParaRPr lang="en-US"/>
          </a:p>
        </p:txBody>
      </p:sp>
    </p:spTree>
    <p:extLst>
      <p:ext uri="{BB962C8B-B14F-4D97-AF65-F5344CB8AC3E}">
        <p14:creationId xmlns:p14="http://schemas.microsoft.com/office/powerpoint/2010/main" val="41220078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Section 8</a:t>
            </a:r>
          </a:p>
          <a:p>
            <a:pPr marL="171450" indent="-171450">
              <a:buFont typeface="Arial" panose="020B0604020202020204" pitchFamily="34" charset="0"/>
              <a:buChar char="•"/>
            </a:pPr>
            <a:r>
              <a:rPr lang="en-US" kern="0">
                <a:effectLst/>
                <a:latin typeface="Calibri" panose="020F0502020204030204" pitchFamily="34" charset="0"/>
                <a:ea typeface="Calibri" panose="020F0502020204030204" pitchFamily="34" charset="0"/>
                <a:cs typeface="Arial" panose="020B0604020202020204" pitchFamily="34" charset="0"/>
              </a:rPr>
              <a:t>Increasing the penalties for operating without a license or violating a rule or regulation ensures that bad actors are properly punished. </a:t>
            </a:r>
          </a:p>
          <a:p>
            <a:endParaRPr lang="en-US"/>
          </a:p>
          <a:p>
            <a:r>
              <a:rPr lang="en-US"/>
              <a:t>Section 9</a:t>
            </a:r>
          </a:p>
          <a:p>
            <a:pPr marL="171450" marR="0" indent="-171450">
              <a:spcBef>
                <a:spcPts val="0"/>
              </a:spcBef>
              <a:spcAft>
                <a:spcPts val="0"/>
              </a:spcAft>
              <a:buFont typeface="Arial" panose="020B0604020202020204" pitchFamily="34" charset="0"/>
              <a:buChar char="•"/>
            </a:pPr>
            <a:r>
              <a:rPr lang="en-US"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Unlike other health-care providers, nursing homes are uniquely dependent on adequate Medicaid funding to invest in quality resident care and staff wages. </a:t>
            </a:r>
          </a:p>
          <a:p>
            <a:pPr marL="171450" marR="0" indent="-171450">
              <a:spcBef>
                <a:spcPts val="0"/>
              </a:spcBef>
              <a:spcAft>
                <a:spcPts val="0"/>
              </a:spcAft>
              <a:buFont typeface="Arial" panose="020B0604020202020204" pitchFamily="34" charset="0"/>
              <a:buChar char="•"/>
            </a:pPr>
            <a:r>
              <a:rPr lang="en-US"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The current Medicaid shortfall of $25 per resident, per day between state funding and the cost of providing care, has resulted in an annual funding gap of ~$175m</a:t>
            </a:r>
          </a:p>
          <a:p>
            <a:pPr marL="171450" indent="-171450">
              <a:buFont typeface="Arial" panose="020B0604020202020204" pitchFamily="34" charset="0"/>
              <a:buChar char="•"/>
            </a:pPr>
            <a:r>
              <a:rPr lang="en-US" kern="0">
                <a:solidFill>
                  <a:srgbClr val="000000"/>
                </a:solidFill>
                <a:effectLst/>
                <a:latin typeface="Calibri" panose="020F0502020204030204" pitchFamily="34" charset="0"/>
                <a:ea typeface="Calibri" panose="020F0502020204030204" pitchFamily="34" charset="0"/>
              </a:rPr>
              <a:t>Using a base year that is no more than 2 years prior to the rate year will accurately reflect inflationary increases particularly in staff wages, health insurance and other labor benefits, energy, food and capital improvements </a:t>
            </a:r>
          </a:p>
          <a:p>
            <a:endParaRPr lang="en-US"/>
          </a:p>
        </p:txBody>
      </p:sp>
      <p:sp>
        <p:nvSpPr>
          <p:cNvPr id="4" name="Slide Number Placeholder 3"/>
          <p:cNvSpPr>
            <a:spLocks noGrp="1"/>
          </p:cNvSpPr>
          <p:nvPr>
            <p:ph type="sldNum" sz="quarter" idx="5"/>
          </p:nvPr>
        </p:nvSpPr>
        <p:spPr/>
        <p:txBody>
          <a:bodyPr/>
          <a:lstStyle/>
          <a:p>
            <a:fld id="{AE9B86F2-AF93-42E7-B235-804A52BF4CE0}" type="slidenum">
              <a:rPr lang="en-US" smtClean="0"/>
              <a:t>19</a:t>
            </a:fld>
            <a:endParaRPr lang="en-US"/>
          </a:p>
        </p:txBody>
      </p:sp>
    </p:spTree>
    <p:extLst>
      <p:ext uri="{BB962C8B-B14F-4D97-AF65-F5344CB8AC3E}">
        <p14:creationId xmlns:p14="http://schemas.microsoft.com/office/powerpoint/2010/main" val="10883283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E9B86F2-AF93-42E7-B235-804A52BF4CE0}" type="slidenum">
              <a:rPr lang="en-US" smtClean="0"/>
              <a:t>20</a:t>
            </a:fld>
            <a:endParaRPr lang="en-US"/>
          </a:p>
        </p:txBody>
      </p:sp>
    </p:spTree>
    <p:extLst>
      <p:ext uri="{BB962C8B-B14F-4D97-AF65-F5344CB8AC3E}">
        <p14:creationId xmlns:p14="http://schemas.microsoft.com/office/powerpoint/2010/main" val="3667981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6F6213C-9111-49EB-9E2A-196BDD592B0E}" type="datetimeFigureOut">
              <a:rPr lang="en-US" smtClean="0"/>
              <a:t>12/19/2023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B2C4E5-60B3-4875-B507-806ECEF9BEA2}" type="slidenum">
              <a:rPr lang="en-US" smtClean="0"/>
              <a:t>‹#›</a:t>
            </a:fld>
            <a:endParaRPr lang="en-US"/>
          </a:p>
        </p:txBody>
      </p:sp>
    </p:spTree>
    <p:extLst>
      <p:ext uri="{BB962C8B-B14F-4D97-AF65-F5344CB8AC3E}">
        <p14:creationId xmlns:p14="http://schemas.microsoft.com/office/powerpoint/2010/main" val="15765341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6F6213C-9111-49EB-9E2A-196BDD592B0E}" type="datetimeFigureOut">
              <a:rPr lang="en-US" smtClean="0"/>
              <a:t>12/19/2023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B2C4E5-60B3-4875-B507-806ECEF9BEA2}" type="slidenum">
              <a:rPr lang="en-US" smtClean="0"/>
              <a:t>‹#›</a:t>
            </a:fld>
            <a:endParaRPr lang="en-US"/>
          </a:p>
        </p:txBody>
      </p:sp>
    </p:spTree>
    <p:extLst>
      <p:ext uri="{BB962C8B-B14F-4D97-AF65-F5344CB8AC3E}">
        <p14:creationId xmlns:p14="http://schemas.microsoft.com/office/powerpoint/2010/main" val="41205077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F6213C-9111-49EB-9E2A-196BDD592B0E}" type="datetimeFigureOut">
              <a:rPr lang="en-US" smtClean="0"/>
              <a:t>12/19/2023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B2C4E5-60B3-4875-B507-806ECEF9BEA2}" type="slidenum">
              <a:rPr lang="en-US" smtClean="0"/>
              <a:t>‹#›</a:t>
            </a:fld>
            <a:endParaRPr lang="en-US"/>
          </a:p>
        </p:txBody>
      </p:sp>
    </p:spTree>
    <p:extLst>
      <p:ext uri="{BB962C8B-B14F-4D97-AF65-F5344CB8AC3E}">
        <p14:creationId xmlns:p14="http://schemas.microsoft.com/office/powerpoint/2010/main" val="18009008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6F6213C-9111-49EB-9E2A-196BDD592B0E}" type="datetimeFigureOut">
              <a:rPr lang="en-US" smtClean="0"/>
              <a:t>12/19/2023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B2C4E5-60B3-4875-B507-806ECEF9BEA2}" type="slidenum">
              <a:rPr lang="en-US" smtClean="0"/>
              <a:t>‹#›</a:t>
            </a:fld>
            <a:endParaRPr lang="en-US"/>
          </a:p>
        </p:txBody>
      </p:sp>
    </p:spTree>
    <p:extLst>
      <p:ext uri="{BB962C8B-B14F-4D97-AF65-F5344CB8AC3E}">
        <p14:creationId xmlns:p14="http://schemas.microsoft.com/office/powerpoint/2010/main" val="5831794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6F6213C-9111-49EB-9E2A-196BDD592B0E}" type="datetimeFigureOut">
              <a:rPr lang="en-US" smtClean="0"/>
              <a:t>12/19/2023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B2C4E5-60B3-4875-B507-806ECEF9BEA2}" type="slidenum">
              <a:rPr lang="en-US" smtClean="0"/>
              <a:t>‹#›</a:t>
            </a:fld>
            <a:endParaRPr lang="en-US"/>
          </a:p>
        </p:txBody>
      </p:sp>
    </p:spTree>
    <p:extLst>
      <p:ext uri="{BB962C8B-B14F-4D97-AF65-F5344CB8AC3E}">
        <p14:creationId xmlns:p14="http://schemas.microsoft.com/office/powerpoint/2010/main" val="38688326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96F6213C-9111-49EB-9E2A-196BDD592B0E}" type="datetimeFigureOut">
              <a:rPr lang="en-US" smtClean="0"/>
              <a:t>12/19/2023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B2C4E5-60B3-4875-B507-806ECEF9BEA2}" type="slidenum">
              <a:rPr lang="en-US" smtClean="0"/>
              <a:t>‹#›</a:t>
            </a:fld>
            <a:endParaRPr lang="en-US"/>
          </a:p>
        </p:txBody>
      </p:sp>
    </p:spTree>
    <p:extLst>
      <p:ext uri="{BB962C8B-B14F-4D97-AF65-F5344CB8AC3E}">
        <p14:creationId xmlns:p14="http://schemas.microsoft.com/office/powerpoint/2010/main" val="6622479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F6213C-9111-49EB-9E2A-196BDD592B0E}" type="datetimeFigureOut">
              <a:rPr lang="en-US" smtClean="0"/>
              <a:t>12/19/2023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B2C4E5-60B3-4875-B507-806ECEF9BEA2}" type="slidenum">
              <a:rPr lang="en-US" smtClean="0"/>
              <a:t>‹#›</a:t>
            </a:fld>
            <a:endParaRPr lang="en-US"/>
          </a:p>
        </p:txBody>
      </p:sp>
    </p:spTree>
    <p:extLst>
      <p:ext uri="{BB962C8B-B14F-4D97-AF65-F5344CB8AC3E}">
        <p14:creationId xmlns:p14="http://schemas.microsoft.com/office/powerpoint/2010/main" val="37609495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6F6213C-9111-49EB-9E2A-196BDD592B0E}" type="datetimeFigureOut">
              <a:rPr lang="en-US" smtClean="0"/>
              <a:t>12/19/2023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B2C4E5-60B3-4875-B507-806ECEF9BEA2}" type="slidenum">
              <a:rPr lang="en-US" smtClean="0"/>
              <a:t>‹#›</a:t>
            </a:fld>
            <a:endParaRPr lang="en-US"/>
          </a:p>
        </p:txBody>
      </p:sp>
    </p:spTree>
    <p:extLst>
      <p:ext uri="{BB962C8B-B14F-4D97-AF65-F5344CB8AC3E}">
        <p14:creationId xmlns:p14="http://schemas.microsoft.com/office/powerpoint/2010/main" val="42389892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B2C4E5-60B3-4875-B507-806ECEF9BEA2}" type="slidenum">
              <a:rPr lang="en-US" smtClean="0"/>
              <a:t>‹#›</a:t>
            </a:fld>
            <a:endParaRPr lang="en-US"/>
          </a:p>
        </p:txBody>
      </p:sp>
      <p:sp>
        <p:nvSpPr>
          <p:cNvPr id="5" name="Date Placeholder 4"/>
          <p:cNvSpPr>
            <a:spLocks noGrp="1"/>
          </p:cNvSpPr>
          <p:nvPr>
            <p:ph type="dt" sz="half" idx="10"/>
          </p:nvPr>
        </p:nvSpPr>
        <p:spPr/>
        <p:txBody>
          <a:bodyPr/>
          <a:lstStyle/>
          <a:p>
            <a:fld id="{96F6213C-9111-49EB-9E2A-196BDD592B0E}" type="datetimeFigureOut">
              <a:rPr lang="en-US" smtClean="0"/>
              <a:t>12/19/2023</a:t>
            </a:fld>
            <a:endParaRPr lang="en-US"/>
          </a:p>
        </p:txBody>
      </p:sp>
    </p:spTree>
    <p:extLst>
      <p:ext uri="{BB962C8B-B14F-4D97-AF65-F5344CB8AC3E}">
        <p14:creationId xmlns:p14="http://schemas.microsoft.com/office/powerpoint/2010/main" val="9166579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F6213C-9111-49EB-9E2A-196BDD592B0E}" type="datetimeFigureOut">
              <a:rPr lang="en-US" smtClean="0"/>
              <a:t>12/19/2023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B2C4E5-60B3-4875-B507-806ECEF9BEA2}" type="slidenum">
              <a:rPr lang="en-US" smtClean="0"/>
              <a:t>‹#›</a:t>
            </a:fld>
            <a:endParaRPr lang="en-US"/>
          </a:p>
        </p:txBody>
      </p:sp>
    </p:spTree>
    <p:extLst>
      <p:ext uri="{BB962C8B-B14F-4D97-AF65-F5344CB8AC3E}">
        <p14:creationId xmlns:p14="http://schemas.microsoft.com/office/powerpoint/2010/main" val="25156319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F6213C-9111-49EB-9E2A-196BDD592B0E}" type="datetimeFigureOut">
              <a:rPr lang="en-US" smtClean="0"/>
              <a:t>12/19/2023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B2C4E5-60B3-4875-B507-806ECEF9BEA2}"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2576531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F6213C-9111-49EB-9E2A-196BDD592B0E}" type="datetimeFigureOut">
              <a:rPr lang="en-US" smtClean="0"/>
              <a:t>12/19/2023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B2C4E5-60B3-4875-B507-806ECEF9BEA2}" type="slidenum">
              <a:rPr lang="en-US" smtClean="0"/>
              <a:t>‹#›</a:t>
            </a:fld>
            <a:endParaRPr lang="en-US"/>
          </a:p>
        </p:txBody>
      </p:sp>
    </p:spTree>
    <p:extLst>
      <p:ext uri="{BB962C8B-B14F-4D97-AF65-F5344CB8AC3E}">
        <p14:creationId xmlns:p14="http://schemas.microsoft.com/office/powerpoint/2010/main" val="26541807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F6213C-9111-49EB-9E2A-196BDD592B0E}" type="datetimeFigureOut">
              <a:rPr lang="en-US" smtClean="0"/>
              <a:t>12/19/2023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B2C4E5-60B3-4875-B507-806ECEF9BEA2}"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7510636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F6213C-9111-49EB-9E2A-196BDD592B0E}" type="datetimeFigureOut">
              <a:rPr lang="en-US" smtClean="0"/>
              <a:t>12/19/2023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B2C4E5-60B3-4875-B507-806ECEF9BEA2}" type="slidenum">
              <a:rPr lang="en-US" smtClean="0"/>
              <a:t>‹#›</a:t>
            </a:fld>
            <a:endParaRPr lang="en-US"/>
          </a:p>
        </p:txBody>
      </p:sp>
    </p:spTree>
    <p:extLst>
      <p:ext uri="{BB962C8B-B14F-4D97-AF65-F5344CB8AC3E}">
        <p14:creationId xmlns:p14="http://schemas.microsoft.com/office/powerpoint/2010/main" val="10915894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6F6213C-9111-49EB-9E2A-196BDD592B0E}" type="datetimeFigureOut">
              <a:rPr lang="en-US" smtClean="0"/>
              <a:t>12/19/2023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B2C4E5-60B3-4875-B507-806ECEF9BEA2}" type="slidenum">
              <a:rPr lang="en-US" smtClean="0"/>
              <a:t>‹#›</a:t>
            </a:fld>
            <a:endParaRPr lang="en-US"/>
          </a:p>
        </p:txBody>
      </p:sp>
    </p:spTree>
    <p:extLst>
      <p:ext uri="{BB962C8B-B14F-4D97-AF65-F5344CB8AC3E}">
        <p14:creationId xmlns:p14="http://schemas.microsoft.com/office/powerpoint/2010/main" val="38284073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6F6213C-9111-49EB-9E2A-196BDD592B0E}" type="datetimeFigureOut">
              <a:rPr lang="en-US" smtClean="0"/>
              <a:t>12/19/2023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B2C4E5-60B3-4875-B507-806ECEF9BEA2}" type="slidenum">
              <a:rPr lang="en-US" smtClean="0"/>
              <a:t>‹#›</a:t>
            </a:fld>
            <a:endParaRPr lang="en-US"/>
          </a:p>
        </p:txBody>
      </p:sp>
    </p:spTree>
    <p:extLst>
      <p:ext uri="{BB962C8B-B14F-4D97-AF65-F5344CB8AC3E}">
        <p14:creationId xmlns:p14="http://schemas.microsoft.com/office/powerpoint/2010/main" val="2620456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6F6213C-9111-49EB-9E2A-196BDD592B0E}" type="datetimeFigureOut">
              <a:rPr lang="en-US" smtClean="0"/>
              <a:t>12/19/2023</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6B2C4E5-60B3-4875-B507-806ECEF9BEA2}" type="slidenum">
              <a:rPr lang="en-US" smtClean="0"/>
              <a:t>‹#›</a:t>
            </a:fld>
            <a:endParaRPr lang="en-US"/>
          </a:p>
        </p:txBody>
      </p:sp>
    </p:spTree>
    <p:extLst>
      <p:ext uri="{BB962C8B-B14F-4D97-AF65-F5344CB8AC3E}">
        <p14:creationId xmlns:p14="http://schemas.microsoft.com/office/powerpoint/2010/main" val="1385281459"/>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mailto:mark.phillips@mahouse.gov" TargetMode="External"/><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hyperlink" Target="mailto:julianna.fernandez@mahouse.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07E71-C5A7-2EFA-22A8-B8C9C9317BD6}"/>
              </a:ext>
            </a:extLst>
          </p:cNvPr>
          <p:cNvSpPr>
            <a:spLocks noGrp="1"/>
          </p:cNvSpPr>
          <p:nvPr>
            <p:ph type="ctrTitle"/>
          </p:nvPr>
        </p:nvSpPr>
        <p:spPr/>
        <p:txBody>
          <a:bodyPr/>
          <a:lstStyle/>
          <a:p>
            <a:r>
              <a:rPr lang="en-US" b="1" kern="0" dirty="0">
                <a:latin typeface="Calibri"/>
                <a:ea typeface="Calibri"/>
                <a:cs typeface="Arial"/>
              </a:rPr>
              <a:t>H4193</a:t>
            </a:r>
            <a:r>
              <a:rPr lang="en-US" sz="5400" b="1" kern="0" dirty="0">
                <a:effectLst/>
                <a:latin typeface="Calibri"/>
                <a:ea typeface="Calibri"/>
                <a:cs typeface="Arial"/>
              </a:rPr>
              <a:t>: An Act to improve quality and oversight of long-term care</a:t>
            </a:r>
            <a:endParaRPr lang="en-US" dirty="0">
              <a:latin typeface="Calibri"/>
              <a:ea typeface="Calibri"/>
              <a:cs typeface="Arial"/>
            </a:endParaRPr>
          </a:p>
        </p:txBody>
      </p:sp>
      <p:sp>
        <p:nvSpPr>
          <p:cNvPr id="3" name="Subtitle 2">
            <a:extLst>
              <a:ext uri="{FF2B5EF4-FFF2-40B4-BE49-F238E27FC236}">
                <a16:creationId xmlns:a16="http://schemas.microsoft.com/office/drawing/2014/main" id="{D942E920-33E5-EF46-28C4-6C05C4679599}"/>
              </a:ext>
            </a:extLst>
          </p:cNvPr>
          <p:cNvSpPr>
            <a:spLocks noGrp="1"/>
          </p:cNvSpPr>
          <p:nvPr>
            <p:ph type="subTitle" idx="1"/>
          </p:nvPr>
        </p:nvSpPr>
        <p:spPr>
          <a:xfrm>
            <a:off x="1266613" y="4050833"/>
            <a:ext cx="8007390" cy="1096899"/>
          </a:xfrm>
        </p:spPr>
        <p:txBody>
          <a:bodyPr/>
          <a:lstStyle/>
          <a:p>
            <a:r>
              <a:rPr lang="en-US" i="1" dirty="0"/>
              <a:t>Presentation by the Joint Committee on Elder Affairs</a:t>
            </a:r>
          </a:p>
        </p:txBody>
      </p:sp>
    </p:spTree>
    <p:extLst>
      <p:ext uri="{BB962C8B-B14F-4D97-AF65-F5344CB8AC3E}">
        <p14:creationId xmlns:p14="http://schemas.microsoft.com/office/powerpoint/2010/main" val="27333665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33517-D63F-D7BB-ACD3-73AD06A83C3B}"/>
              </a:ext>
            </a:extLst>
          </p:cNvPr>
          <p:cNvSpPr>
            <a:spLocks noGrp="1"/>
          </p:cNvSpPr>
          <p:nvPr>
            <p:ph type="title"/>
          </p:nvPr>
        </p:nvSpPr>
        <p:spPr>
          <a:xfrm>
            <a:off x="677334" y="609600"/>
            <a:ext cx="8596668" cy="955040"/>
          </a:xfrm>
        </p:spPr>
        <p:txBody>
          <a:bodyPr/>
          <a:lstStyle/>
          <a:p>
            <a:r>
              <a:rPr lang="en-US"/>
              <a:t>Bill History</a:t>
            </a:r>
          </a:p>
        </p:txBody>
      </p:sp>
      <p:sp>
        <p:nvSpPr>
          <p:cNvPr id="3" name="Content Placeholder 2">
            <a:extLst>
              <a:ext uri="{FF2B5EF4-FFF2-40B4-BE49-F238E27FC236}">
                <a16:creationId xmlns:a16="http://schemas.microsoft.com/office/drawing/2014/main" id="{5A9BFFAB-A587-A88A-F6D4-415D4EA8A38F}"/>
              </a:ext>
            </a:extLst>
          </p:cNvPr>
          <p:cNvSpPr>
            <a:spLocks noGrp="1"/>
          </p:cNvSpPr>
          <p:nvPr>
            <p:ph idx="1"/>
          </p:nvPr>
        </p:nvSpPr>
        <p:spPr>
          <a:xfrm>
            <a:off x="677334" y="1626425"/>
            <a:ext cx="8593636" cy="4656545"/>
          </a:xfrm>
        </p:spPr>
        <p:txBody>
          <a:bodyPr vert="horz" lIns="91440" tIns="45720" rIns="91440" bIns="45720" rtlCol="0" anchor="t">
            <a:normAutofit lnSpcReduction="10000"/>
          </a:bodyPr>
          <a:lstStyle/>
          <a:p>
            <a:r>
              <a:rPr lang="en-US" sz="1800" kern="0" dirty="0">
                <a:effectLst/>
                <a:latin typeface="Calibri"/>
                <a:ea typeface="Calibri"/>
                <a:cs typeface="Arial"/>
              </a:rPr>
              <a:t>H648 </a:t>
            </a:r>
            <a:r>
              <a:rPr lang="en-US" kern="0" dirty="0">
                <a:latin typeface="Calibri"/>
                <a:ea typeface="Calibri"/>
                <a:cs typeface="Arial"/>
              </a:rPr>
              <a:t>(S379) </a:t>
            </a:r>
            <a:r>
              <a:rPr lang="en-US" sz="1800" kern="0" dirty="0">
                <a:effectLst/>
                <a:latin typeface="Calibri"/>
                <a:ea typeface="Calibri"/>
                <a:cs typeface="Arial"/>
              </a:rPr>
              <a:t>was filed in the 193</a:t>
            </a:r>
            <a:r>
              <a:rPr lang="en-US" sz="1800" kern="0" baseline="30000" dirty="0">
                <a:effectLst/>
                <a:latin typeface="Calibri"/>
                <a:ea typeface="Calibri"/>
                <a:cs typeface="Arial"/>
              </a:rPr>
              <a:t>rd</a:t>
            </a:r>
            <a:r>
              <a:rPr lang="en-US" sz="1800" kern="0" dirty="0">
                <a:effectLst/>
                <a:latin typeface="Calibri"/>
                <a:ea typeface="Calibri"/>
                <a:cs typeface="Arial"/>
              </a:rPr>
              <a:t> session as</a:t>
            </a:r>
            <a:r>
              <a:rPr lang="en-US" kern="0" dirty="0">
                <a:latin typeface="Calibri"/>
                <a:ea typeface="Calibri"/>
                <a:cs typeface="Arial"/>
              </a:rPr>
              <a:t> an omnibus </a:t>
            </a:r>
            <a:r>
              <a:rPr lang="en-US" sz="1800" kern="0" dirty="0">
                <a:effectLst/>
                <a:latin typeface="Calibri"/>
                <a:ea typeface="Calibri"/>
                <a:cs typeface="Arial"/>
              </a:rPr>
              <a:t>bill that combined the best proposals for reform of long-term care heard by the Joint Committee on Elder Affairs in the previous session.</a:t>
            </a:r>
            <a:r>
              <a:rPr lang="en-US" kern="0" dirty="0">
                <a:latin typeface="Calibri"/>
                <a:ea typeface="Calibri"/>
                <a:cs typeface="Arial"/>
              </a:rPr>
              <a:t> </a:t>
            </a:r>
            <a:endParaRPr lang="en-US" sz="1800" kern="0" dirty="0">
              <a:effectLst/>
              <a:latin typeface="Calibri" panose="020F0502020204030204" pitchFamily="34" charset="0"/>
              <a:ea typeface="Calibri" panose="020F0502020204030204" pitchFamily="34" charset="0"/>
              <a:cs typeface="Arial" panose="020B0604020202020204" pitchFamily="34" charset="0"/>
            </a:endParaRPr>
          </a:p>
          <a:p>
            <a:r>
              <a:rPr lang="en-US" sz="1800" kern="0" dirty="0">
                <a:effectLst/>
                <a:latin typeface="Calibri"/>
                <a:ea typeface="Calibri"/>
                <a:cs typeface="Arial"/>
              </a:rPr>
              <a:t>A public hearing was held on April 10, 2023.</a:t>
            </a:r>
            <a:endParaRPr lang="en-US" dirty="0"/>
          </a:p>
          <a:p>
            <a:r>
              <a:rPr lang="en-US" kern="0" dirty="0">
                <a:latin typeface="Calibri"/>
                <a:ea typeface="Calibri"/>
                <a:cs typeface="Arial"/>
              </a:rPr>
              <a:t>H648/S379</a:t>
            </a:r>
            <a:r>
              <a:rPr lang="en-US" sz="1800" kern="0" dirty="0">
                <a:effectLst/>
                <a:latin typeface="Calibri"/>
                <a:ea typeface="Calibri"/>
                <a:cs typeface="Arial"/>
              </a:rPr>
              <a:t> </a:t>
            </a:r>
            <a:r>
              <a:rPr lang="en-US" kern="0" dirty="0">
                <a:latin typeface="Calibri"/>
                <a:ea typeface="Calibri"/>
                <a:cs typeface="Arial"/>
              </a:rPr>
              <a:t>was</a:t>
            </a:r>
            <a:r>
              <a:rPr lang="en-US" sz="1800" kern="0" dirty="0">
                <a:effectLst/>
                <a:latin typeface="Calibri"/>
                <a:ea typeface="Calibri"/>
                <a:cs typeface="Arial"/>
              </a:rPr>
              <a:t> </a:t>
            </a:r>
            <a:r>
              <a:rPr lang="en-US" kern="0" dirty="0">
                <a:latin typeface="Calibri"/>
                <a:ea typeface="Calibri"/>
                <a:cs typeface="Arial"/>
              </a:rPr>
              <a:t>redrafted and reported</a:t>
            </a:r>
            <a:r>
              <a:rPr lang="en-US" sz="1800" kern="0" dirty="0">
                <a:effectLst/>
                <a:latin typeface="Calibri"/>
                <a:ea typeface="Calibri"/>
                <a:cs typeface="Arial"/>
              </a:rPr>
              <a:t> favorably by the Joint Committee On Elder Affairs on June 14, 2023.</a:t>
            </a:r>
          </a:p>
          <a:p>
            <a:r>
              <a:rPr lang="en-US" sz="1800" kern="0" dirty="0">
                <a:effectLst/>
                <a:latin typeface="Calibri"/>
                <a:ea typeface="Calibri"/>
                <a:cs typeface="Arial"/>
              </a:rPr>
              <a:t>The new draft</a:t>
            </a:r>
            <a:r>
              <a:rPr lang="en-US" kern="0" dirty="0">
                <a:latin typeface="Calibri"/>
                <a:ea typeface="Calibri"/>
                <a:cs typeface="Arial"/>
              </a:rPr>
              <a:t> (H3929)</a:t>
            </a:r>
            <a:r>
              <a:rPr lang="en-US" sz="1800" kern="0" dirty="0">
                <a:effectLst/>
                <a:latin typeface="Calibri"/>
                <a:ea typeface="Calibri"/>
                <a:cs typeface="Arial"/>
              </a:rPr>
              <a:t> was developed in close consultation with many stakeholders including the nursing home industry, organized labor, resident rights advocacy groups, and others.</a:t>
            </a:r>
            <a:r>
              <a:rPr lang="en-US" kern="0" dirty="0">
                <a:latin typeface="Calibri"/>
                <a:ea typeface="Calibri"/>
                <a:cs typeface="Arial"/>
              </a:rPr>
              <a:t> </a:t>
            </a:r>
            <a:endParaRPr lang="en-US" sz="1800" kern="0" dirty="0">
              <a:effectLst/>
              <a:latin typeface="Calibri" panose="020F0502020204030204" pitchFamily="34" charset="0"/>
              <a:ea typeface="Calibri" panose="020F0502020204030204" pitchFamily="34" charset="0"/>
              <a:cs typeface="Arial" panose="020B0604020202020204" pitchFamily="34" charset="0"/>
            </a:endParaRPr>
          </a:p>
          <a:p>
            <a:r>
              <a:rPr lang="en-US" sz="1800" kern="0" dirty="0">
                <a:effectLst/>
                <a:latin typeface="Calibri"/>
                <a:ea typeface="Calibri"/>
                <a:cs typeface="Arial"/>
              </a:rPr>
              <a:t>H3929 was recommended “ought to </a:t>
            </a:r>
            <a:r>
              <a:rPr lang="en-US" kern="0" dirty="0">
                <a:latin typeface="Calibri"/>
                <a:ea typeface="Calibri"/>
                <a:cs typeface="Arial"/>
              </a:rPr>
              <a:t>pass” </a:t>
            </a:r>
            <a:r>
              <a:rPr lang="en-US" sz="1800" kern="0" dirty="0">
                <a:effectLst/>
                <a:latin typeface="Calibri"/>
                <a:ea typeface="Calibri"/>
                <a:cs typeface="Arial"/>
              </a:rPr>
              <a:t>by the Joint Committee on Health Care Financing and referred to House Ways and Means on October 30, 2023.</a:t>
            </a:r>
            <a:r>
              <a:rPr lang="en-US" kern="0" dirty="0">
                <a:latin typeface="Calibri"/>
                <a:ea typeface="Calibri"/>
                <a:cs typeface="Arial"/>
              </a:rPr>
              <a:t> </a:t>
            </a:r>
          </a:p>
          <a:p>
            <a:r>
              <a:rPr lang="en-US" kern="0" dirty="0">
                <a:latin typeface="Calibri"/>
                <a:ea typeface="Calibri"/>
                <a:cs typeface="Arial"/>
              </a:rPr>
              <a:t>The Massachusetts House of Representatives unanimously passed the HWM re-draft (H4178) on November 15th, 2023.</a:t>
            </a:r>
          </a:p>
          <a:p>
            <a:r>
              <a:rPr lang="en-US" kern="0" dirty="0">
                <a:latin typeface="Calibri"/>
                <a:ea typeface="Calibri"/>
                <a:cs typeface="Arial"/>
              </a:rPr>
              <a:t>The bill (now H4193) is now before the Senate Committee on Ways and Means</a:t>
            </a:r>
            <a:endParaRPr lang="en-US" kern="0" dirty="0">
              <a:latin typeface="Calibri" panose="020F0502020204030204" pitchFamily="34" charset="0"/>
              <a:ea typeface="Calibri"/>
              <a:cs typeface="Arial" panose="020B0604020202020204" pitchFamily="34" charset="0"/>
            </a:endParaRPr>
          </a:p>
          <a:p>
            <a:pPr>
              <a:buFont typeface="Wingdings" charset="2"/>
              <a:buChar char="Ø"/>
            </a:pPr>
            <a:endParaRPr lang="en-US" kern="0" dirty="0">
              <a:latin typeface="Calibri" panose="020F0502020204030204" pitchFamily="34" charset="0"/>
              <a:ea typeface="Calibri"/>
              <a:cs typeface="Arial" panose="020B0604020202020204" pitchFamily="34" charset="0"/>
            </a:endParaRPr>
          </a:p>
          <a:p>
            <a:endParaRPr lang="en-US" kern="0" dirty="0">
              <a:latin typeface="Calibri" panose="020F0502020204030204" pitchFamily="34" charset="0"/>
              <a:ea typeface="Calibri"/>
              <a:cs typeface="Arial" panose="020B0604020202020204" pitchFamily="34" charset="0"/>
            </a:endParaRPr>
          </a:p>
        </p:txBody>
      </p:sp>
    </p:spTree>
    <p:extLst>
      <p:ext uri="{BB962C8B-B14F-4D97-AF65-F5344CB8AC3E}">
        <p14:creationId xmlns:p14="http://schemas.microsoft.com/office/powerpoint/2010/main" val="3081435181"/>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18FD1-4380-43F8-191C-BE38B4B68898}"/>
              </a:ext>
            </a:extLst>
          </p:cNvPr>
          <p:cNvSpPr>
            <a:spLocks noGrp="1"/>
          </p:cNvSpPr>
          <p:nvPr>
            <p:ph type="title"/>
          </p:nvPr>
        </p:nvSpPr>
        <p:spPr>
          <a:xfrm>
            <a:off x="677334" y="609600"/>
            <a:ext cx="4413412" cy="900853"/>
          </a:xfrm>
        </p:spPr>
        <p:txBody>
          <a:bodyPr/>
          <a:lstStyle/>
          <a:p>
            <a:r>
              <a:rPr lang="en-US"/>
              <a:t>Key Themes</a:t>
            </a:r>
          </a:p>
        </p:txBody>
      </p:sp>
      <p:sp>
        <p:nvSpPr>
          <p:cNvPr id="3" name="Content Placeholder 2">
            <a:extLst>
              <a:ext uri="{FF2B5EF4-FFF2-40B4-BE49-F238E27FC236}">
                <a16:creationId xmlns:a16="http://schemas.microsoft.com/office/drawing/2014/main" id="{94153358-E717-245B-16C9-312900849342}"/>
              </a:ext>
            </a:extLst>
          </p:cNvPr>
          <p:cNvSpPr>
            <a:spLocks noGrp="1"/>
          </p:cNvSpPr>
          <p:nvPr>
            <p:ph idx="1"/>
          </p:nvPr>
        </p:nvSpPr>
        <p:spPr>
          <a:xfrm>
            <a:off x="677334" y="1510453"/>
            <a:ext cx="4413412" cy="4530909"/>
          </a:xfrm>
        </p:spPr>
        <p:txBody>
          <a:bodyPr vert="horz" lIns="91440" tIns="45720" rIns="91440" bIns="45720" rtlCol="0" anchor="t">
            <a:normAutofit/>
          </a:bodyPr>
          <a:lstStyle/>
          <a:p>
            <a:r>
              <a:rPr lang="en-US" sz="1800" kern="100" dirty="0">
                <a:effectLst/>
                <a:latin typeface="Calibri"/>
                <a:ea typeface="Calibri" panose="020F0502020204030204" pitchFamily="34" charset="0"/>
                <a:cs typeface="Arial"/>
              </a:rPr>
              <a:t>Supporting the Workforce</a:t>
            </a:r>
          </a:p>
          <a:p>
            <a:pPr lvl="1"/>
            <a:r>
              <a:rPr lang="en-US" sz="1800" kern="100" dirty="0">
                <a:latin typeface="Calibri"/>
                <a:ea typeface="Calibri" panose="020F0502020204030204" pitchFamily="34" charset="0"/>
                <a:cs typeface="Arial"/>
              </a:rPr>
              <a:t>Sections 1, 6 (72DD), 9</a:t>
            </a:r>
          </a:p>
          <a:p>
            <a:r>
              <a:rPr lang="en-US" kern="100" dirty="0">
                <a:effectLst/>
                <a:latin typeface="Calibri"/>
                <a:ea typeface="Calibri" panose="020F0502020204030204" pitchFamily="34" charset="0"/>
                <a:cs typeface="Arial"/>
              </a:rPr>
              <a:t>Suitability, Oversight, and Accountability</a:t>
            </a:r>
          </a:p>
          <a:p>
            <a:pPr lvl="1"/>
            <a:r>
              <a:rPr lang="en-US" sz="1800" kern="100" dirty="0">
                <a:latin typeface="Calibri"/>
                <a:ea typeface="Calibri" panose="020F0502020204030204" pitchFamily="34" charset="0"/>
                <a:cs typeface="Arial"/>
              </a:rPr>
              <a:t>Sections 2, 3, 4, 5, 6 (72FF), 7</a:t>
            </a:r>
            <a:endParaRPr lang="en-US" sz="1800" kern="100" dirty="0">
              <a:effectLst/>
              <a:latin typeface="Calibri"/>
              <a:ea typeface="Calibri" panose="020F0502020204030204" pitchFamily="34" charset="0"/>
              <a:cs typeface="Arial"/>
            </a:endParaRPr>
          </a:p>
          <a:p>
            <a:r>
              <a:rPr lang="en-US" kern="100" dirty="0">
                <a:latin typeface="Calibri"/>
                <a:ea typeface="Calibri" panose="020F0502020204030204" pitchFamily="34" charset="0"/>
                <a:cs typeface="Arial"/>
              </a:rPr>
              <a:t>Quality</a:t>
            </a:r>
            <a:r>
              <a:rPr lang="en-US" sz="1800" kern="100" dirty="0">
                <a:effectLst/>
                <a:latin typeface="Calibri"/>
                <a:ea typeface="Calibri" panose="020F0502020204030204" pitchFamily="34" charset="0"/>
                <a:cs typeface="Arial"/>
              </a:rPr>
              <a:t> of Care</a:t>
            </a:r>
          </a:p>
          <a:p>
            <a:pPr lvl="1"/>
            <a:r>
              <a:rPr lang="en-US" sz="1800" kern="100" dirty="0">
                <a:latin typeface="Calibri"/>
                <a:ea typeface="Calibri" panose="020F0502020204030204" pitchFamily="34" charset="0"/>
                <a:cs typeface="Arial"/>
              </a:rPr>
              <a:t>Sections 1, 3, 7 (new 72CC, 72EE)</a:t>
            </a:r>
            <a:endParaRPr lang="en-US" sz="1800" kern="100" dirty="0">
              <a:latin typeface="Calibri"/>
              <a:ea typeface="Calibri" panose="020F0502020204030204" pitchFamily="34" charset="0"/>
              <a:cs typeface="Arial" panose="020B0604020202020204" pitchFamily="34" charset="0"/>
            </a:endParaRPr>
          </a:p>
          <a:p>
            <a:r>
              <a:rPr lang="en-US" sz="2000" kern="100" dirty="0">
                <a:latin typeface="Calibri"/>
                <a:ea typeface="Calibri" panose="020F0502020204030204" pitchFamily="34" charset="0"/>
                <a:cs typeface="Arial"/>
              </a:rPr>
              <a:t>Access</a:t>
            </a:r>
            <a:endParaRPr lang="en-US" sz="2000" kern="100" dirty="0">
              <a:effectLst/>
              <a:latin typeface="Calibri" panose="020F0502020204030204" pitchFamily="34" charset="0"/>
              <a:ea typeface="Calibri" panose="020F0502020204030204" pitchFamily="34" charset="0"/>
              <a:cs typeface="Arial" panose="020B0604020202020204" pitchFamily="34" charset="0"/>
            </a:endParaRPr>
          </a:p>
          <a:p>
            <a:pPr lvl="1"/>
            <a:r>
              <a:rPr lang="en-US" sz="1800" kern="100" dirty="0">
                <a:latin typeface="Calibri"/>
                <a:ea typeface="Calibri" panose="020F0502020204030204" pitchFamily="34" charset="0"/>
                <a:cs typeface="Arial"/>
              </a:rPr>
              <a:t>Sections 8, 9, 10, 11, 12, 13, 14, 15</a:t>
            </a:r>
            <a:endParaRPr lang="en-US" sz="1800" kern="100" dirty="0">
              <a:latin typeface="Calibri"/>
              <a:ea typeface="Calibri" panose="020F0502020204030204" pitchFamily="34" charset="0"/>
              <a:cs typeface="Arial" panose="020B0604020202020204" pitchFamily="34" charset="0"/>
            </a:endParaRPr>
          </a:p>
          <a:p>
            <a:endParaRPr lang="en-US" sz="2000" kern="100" dirty="0">
              <a:latin typeface="Calibri"/>
              <a:ea typeface="Calibri" panose="020F0502020204030204" pitchFamily="34" charset="0"/>
              <a:cs typeface="Arial" panose="020B0604020202020204" pitchFamily="34" charset="0"/>
            </a:endParaRPr>
          </a:p>
          <a:p>
            <a:endParaRPr lang="en-US">
              <a:latin typeface="Trebuchet MS" panose="020B0603020202020204"/>
              <a:ea typeface="Calibri" panose="020F0502020204030204" pitchFamily="34" charset="0"/>
              <a:cs typeface="Arial" panose="020B0604020202020204" pitchFamily="34" charset="0"/>
            </a:endParaRPr>
          </a:p>
        </p:txBody>
      </p:sp>
      <p:sp>
        <p:nvSpPr>
          <p:cNvPr id="9" name="Title 1">
            <a:extLst>
              <a:ext uri="{FF2B5EF4-FFF2-40B4-BE49-F238E27FC236}">
                <a16:creationId xmlns:a16="http://schemas.microsoft.com/office/drawing/2014/main" id="{4B6B22FE-FC9A-FBF8-FAB7-797AF78BC783}"/>
              </a:ext>
            </a:extLst>
          </p:cNvPr>
          <p:cNvSpPr txBox="1">
            <a:spLocks/>
          </p:cNvSpPr>
          <p:nvPr/>
        </p:nvSpPr>
        <p:spPr>
          <a:xfrm>
            <a:off x="5090746" y="609600"/>
            <a:ext cx="4413412" cy="90085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t>Bills Attached</a:t>
            </a:r>
          </a:p>
        </p:txBody>
      </p:sp>
      <p:sp>
        <p:nvSpPr>
          <p:cNvPr id="10" name="Content Placeholder 2">
            <a:extLst>
              <a:ext uri="{FF2B5EF4-FFF2-40B4-BE49-F238E27FC236}">
                <a16:creationId xmlns:a16="http://schemas.microsoft.com/office/drawing/2014/main" id="{B4349424-1462-ECB2-8025-BE1441C9B813}"/>
              </a:ext>
            </a:extLst>
          </p:cNvPr>
          <p:cNvSpPr txBox="1">
            <a:spLocks/>
          </p:cNvSpPr>
          <p:nvPr/>
        </p:nvSpPr>
        <p:spPr>
          <a:xfrm>
            <a:off x="5090746" y="1510454"/>
            <a:ext cx="4615441" cy="4530908"/>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a:latin typeface="Calibri" panose="020F0502020204030204" pitchFamily="34" charset="0"/>
                <a:cs typeface="Calibri" panose="020F0502020204030204" pitchFamily="34" charset="0"/>
              </a:rPr>
              <a:t>H648/S379, </a:t>
            </a:r>
            <a:r>
              <a:rPr lang="en-US" i="1">
                <a:latin typeface="Calibri" panose="020F0502020204030204" pitchFamily="34" charset="0"/>
                <a:cs typeface="Calibri" panose="020F0502020204030204" pitchFamily="34" charset="0"/>
              </a:rPr>
              <a:t>An Act to improve quality and oversight of long-term care </a:t>
            </a:r>
            <a:r>
              <a:rPr lang="en-US">
                <a:latin typeface="Calibri" panose="020F0502020204030204" pitchFamily="34" charset="0"/>
                <a:cs typeface="Calibri" panose="020F0502020204030204" pitchFamily="34" charset="0"/>
              </a:rPr>
              <a:t>(Rep. Stanley, Rep. Lipper-Garabedian/ Sen. Jehlen) </a:t>
            </a:r>
          </a:p>
          <a:p>
            <a:r>
              <a:rPr lang="en-US">
                <a:latin typeface="Calibri" panose="020F0502020204030204" pitchFamily="34" charset="0"/>
                <a:cs typeface="Calibri" panose="020F0502020204030204" pitchFamily="34" charset="0"/>
              </a:rPr>
              <a:t>H616/S384, </a:t>
            </a:r>
            <a:r>
              <a:rPr lang="en-US" i="1">
                <a:latin typeface="Calibri" panose="020F0502020204030204" pitchFamily="34" charset="0"/>
                <a:cs typeface="Calibri" panose="020F0502020204030204" pitchFamily="34" charset="0"/>
              </a:rPr>
              <a:t>An Act strengthening the Attorney General’s tools to protect nursing home residents and other patients from abuse and neglect </a:t>
            </a:r>
            <a:r>
              <a:rPr lang="en-US">
                <a:latin typeface="Calibri" panose="020F0502020204030204" pitchFamily="34" charset="0"/>
                <a:cs typeface="Calibri" panose="020F0502020204030204" pitchFamily="34" charset="0"/>
              </a:rPr>
              <a:t>(Rep. Balser/ Sen. Lewis), </a:t>
            </a:r>
          </a:p>
          <a:p>
            <a:r>
              <a:rPr lang="en-US">
                <a:latin typeface="Calibri" panose="020F0502020204030204" pitchFamily="34" charset="0"/>
                <a:cs typeface="Calibri" panose="020F0502020204030204" pitchFamily="34" charset="0"/>
              </a:rPr>
              <a:t>H627/S364, </a:t>
            </a:r>
            <a:r>
              <a:rPr lang="en-US" i="1">
                <a:latin typeface="Calibri" panose="020F0502020204030204" pitchFamily="34" charset="0"/>
                <a:cs typeface="Calibri" panose="020F0502020204030204" pitchFamily="34" charset="0"/>
              </a:rPr>
              <a:t>An Act promoting the betterment of resident health and safety in long term care facilities</a:t>
            </a:r>
            <a:r>
              <a:rPr lang="en-US">
                <a:latin typeface="Calibri" panose="020F0502020204030204" pitchFamily="34" charset="0"/>
                <a:cs typeface="Calibri" panose="020F0502020204030204" pitchFamily="34" charset="0"/>
              </a:rPr>
              <a:t> (Rep. Garlick/ Sen. Cyr), </a:t>
            </a:r>
          </a:p>
          <a:p>
            <a:r>
              <a:rPr lang="en-US">
                <a:latin typeface="Calibri" panose="020F0502020204030204" pitchFamily="34" charset="0"/>
                <a:cs typeface="Calibri" panose="020F0502020204030204" pitchFamily="34" charset="0"/>
              </a:rPr>
              <a:t>S378, </a:t>
            </a:r>
            <a:r>
              <a:rPr lang="en-US" i="1">
                <a:latin typeface="Calibri" panose="020F0502020204030204" pitchFamily="34" charset="0"/>
                <a:cs typeface="Calibri" panose="020F0502020204030204" pitchFamily="34" charset="0"/>
              </a:rPr>
              <a:t>An Act relative to small house nursing homes </a:t>
            </a:r>
            <a:r>
              <a:rPr lang="en-US">
                <a:latin typeface="Calibri" panose="020F0502020204030204" pitchFamily="34" charset="0"/>
                <a:cs typeface="Calibri" panose="020F0502020204030204" pitchFamily="34" charset="0"/>
              </a:rPr>
              <a:t>(Sen. Jehlen)</a:t>
            </a:r>
          </a:p>
          <a:p>
            <a:r>
              <a:rPr lang="en-US" sz="1400">
                <a:latin typeface="Calibri" panose="020F0502020204030204" pitchFamily="34" charset="0"/>
                <a:cs typeface="Calibri" panose="020F0502020204030204" pitchFamily="34" charset="0"/>
              </a:rPr>
              <a:t>*Others Added by Health Care Financing Include: </a:t>
            </a:r>
            <a:r>
              <a:rPr lang="pt-BR" sz="1400">
                <a:latin typeface="Calibri" panose="020F0502020204030204" pitchFamily="34" charset="0"/>
                <a:cs typeface="Calibri" panose="020F0502020204030204" pitchFamily="34" charset="0"/>
              </a:rPr>
              <a:t>H1216/S738 (</a:t>
            </a:r>
            <a:r>
              <a:rPr lang="en-US" sz="1400">
                <a:latin typeface="Calibri" panose="020F0502020204030204" pitchFamily="34" charset="0"/>
                <a:cs typeface="Calibri" panose="020F0502020204030204" pitchFamily="34" charset="0"/>
              </a:rPr>
              <a:t>Quality</a:t>
            </a:r>
            <a:r>
              <a:rPr lang="pt-BR" sz="1400">
                <a:latin typeface="Calibri" panose="020F0502020204030204" pitchFamily="34" charset="0"/>
                <a:cs typeface="Calibri" panose="020F0502020204030204" pitchFamily="34" charset="0"/>
              </a:rPr>
              <a:t> Jobs), H1218</a:t>
            </a:r>
            <a:r>
              <a:rPr lang="en-US" sz="1400">
                <a:latin typeface="Calibri" panose="020F0502020204030204" pitchFamily="34" charset="0"/>
                <a:cs typeface="Calibri" panose="020F0502020204030204" pitchFamily="34" charset="0"/>
              </a:rPr>
              <a:t>/</a:t>
            </a:r>
            <a:r>
              <a:rPr lang="pt-BR" sz="1400">
                <a:latin typeface="Calibri" panose="020F0502020204030204" pitchFamily="34" charset="0"/>
                <a:cs typeface="Calibri" panose="020F0502020204030204" pitchFamily="34" charset="0"/>
              </a:rPr>
              <a:t>S739 </a:t>
            </a:r>
            <a:r>
              <a:rPr lang="en-US" sz="1400">
                <a:latin typeface="Calibri" panose="020F0502020204030204" pitchFamily="34" charset="0"/>
                <a:cs typeface="Calibri" panose="020F0502020204030204" pitchFamily="34" charset="0"/>
              </a:rPr>
              <a:t>(Stabilization</a:t>
            </a:r>
            <a:r>
              <a:rPr lang="pt-BR" sz="1400">
                <a:latin typeface="Calibri" panose="020F0502020204030204" pitchFamily="34" charset="0"/>
                <a:cs typeface="Calibri" panose="020F0502020204030204" pitchFamily="34" charset="0"/>
              </a:rPr>
              <a:t>) , H1166/S780 (</a:t>
            </a:r>
            <a:r>
              <a:rPr lang="en-US" sz="1400">
                <a:latin typeface="Calibri" panose="020F0502020204030204" pitchFamily="34" charset="0"/>
                <a:cs typeface="Calibri" panose="020F0502020204030204" pitchFamily="34" charset="0"/>
              </a:rPr>
              <a:t>Temp. Nursing), and S791 (Infection Control)</a:t>
            </a:r>
          </a:p>
        </p:txBody>
      </p:sp>
      <p:cxnSp>
        <p:nvCxnSpPr>
          <p:cNvPr id="11" name="Straight Connector 10">
            <a:extLst>
              <a:ext uri="{FF2B5EF4-FFF2-40B4-BE49-F238E27FC236}">
                <a16:creationId xmlns:a16="http://schemas.microsoft.com/office/drawing/2014/main" id="{95A60C09-47AF-B3F8-C95E-4353E750E60E}"/>
              </a:ext>
            </a:extLst>
          </p:cNvPr>
          <p:cNvCxnSpPr>
            <a:cxnSpLocks/>
          </p:cNvCxnSpPr>
          <p:nvPr/>
        </p:nvCxnSpPr>
        <p:spPr>
          <a:xfrm>
            <a:off x="4953086" y="1517318"/>
            <a:ext cx="0" cy="4459524"/>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46689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8BE9B-933E-C714-27AE-B6480E4E06B1}"/>
              </a:ext>
            </a:extLst>
          </p:cNvPr>
          <p:cNvSpPr>
            <a:spLocks noGrp="1"/>
          </p:cNvSpPr>
          <p:nvPr>
            <p:ph type="title"/>
          </p:nvPr>
        </p:nvSpPr>
        <p:spPr>
          <a:xfrm>
            <a:off x="677334" y="609600"/>
            <a:ext cx="8596668" cy="941493"/>
          </a:xfrm>
        </p:spPr>
        <p:txBody>
          <a:bodyPr/>
          <a:lstStyle/>
          <a:p>
            <a:r>
              <a:rPr lang="en-US"/>
              <a:t>Bill Summary</a:t>
            </a:r>
          </a:p>
        </p:txBody>
      </p:sp>
      <p:sp>
        <p:nvSpPr>
          <p:cNvPr id="3" name="Content Placeholder 2">
            <a:extLst>
              <a:ext uri="{FF2B5EF4-FFF2-40B4-BE49-F238E27FC236}">
                <a16:creationId xmlns:a16="http://schemas.microsoft.com/office/drawing/2014/main" id="{A78553B7-A9B2-4679-A00B-4C0D04F02E01}"/>
              </a:ext>
            </a:extLst>
          </p:cNvPr>
          <p:cNvSpPr>
            <a:spLocks noGrp="1"/>
          </p:cNvSpPr>
          <p:nvPr>
            <p:ph idx="1"/>
          </p:nvPr>
        </p:nvSpPr>
        <p:spPr>
          <a:xfrm>
            <a:off x="677334" y="1681525"/>
            <a:ext cx="4402666" cy="3577242"/>
          </a:xfrm>
        </p:spPr>
        <p:txBody>
          <a:bodyPr vert="horz" lIns="91440" tIns="45720" rIns="91440" bIns="45720" rtlCol="0" anchor="t">
            <a:normAutofit/>
          </a:bodyPr>
          <a:lstStyle/>
          <a:p>
            <a:r>
              <a:rPr lang="en-US" kern="100">
                <a:latin typeface="Calibri"/>
                <a:ea typeface="Calibri"/>
                <a:cs typeface="Arial"/>
              </a:rPr>
              <a:t>H4198</a:t>
            </a:r>
            <a:r>
              <a:rPr lang="en-US" sz="1800" kern="100">
                <a:effectLst/>
                <a:latin typeface="Calibri"/>
                <a:ea typeface="Calibri"/>
                <a:cs typeface="Arial"/>
              </a:rPr>
              <a:t> takes a comprehensive approach </a:t>
            </a:r>
            <a:r>
              <a:rPr lang="en-US" sz="1800" kern="100" dirty="0">
                <a:effectLst/>
                <a:latin typeface="Calibri"/>
                <a:ea typeface="Calibri"/>
                <a:cs typeface="Arial"/>
              </a:rPr>
              <a:t>towards reforming the long-term care industry, taking crucial steps to enhance the quality of care to residents, ensure accountability of nursing home operators, and improve staff recruitment and retention.</a:t>
            </a:r>
            <a:r>
              <a:rPr lang="en-US" kern="100" dirty="0">
                <a:latin typeface="Calibri"/>
                <a:ea typeface="Calibri"/>
                <a:cs typeface="Arial"/>
              </a:rPr>
              <a:t> </a:t>
            </a:r>
            <a:endParaRPr lang="en-US" sz="1800" kern="100">
              <a:effectLst/>
              <a:latin typeface="Calibri" panose="020F0502020204030204" pitchFamily="34" charset="0"/>
              <a:ea typeface="Calibri" panose="020F0502020204030204" pitchFamily="34" charset="0"/>
              <a:cs typeface="Arial" panose="020B0604020202020204" pitchFamily="34" charset="0"/>
            </a:endParaRPr>
          </a:p>
          <a:p>
            <a:r>
              <a:rPr lang="en-US" sz="1800" kern="0" dirty="0">
                <a:effectLst/>
                <a:latin typeface="Calibri"/>
                <a:ea typeface="Calibri"/>
                <a:cs typeface="Arial"/>
              </a:rPr>
              <a:t>This bill responds to remaining needs highlighted in the 2020 Nursing Facility Task Force </a:t>
            </a:r>
            <a:r>
              <a:rPr lang="en-US" sz="1800" kern="0" dirty="0">
                <a:solidFill>
                  <a:schemeClr val="tx1"/>
                </a:solidFill>
                <a:effectLst/>
                <a:latin typeface="Calibri"/>
                <a:ea typeface="Calibri"/>
                <a:cs typeface="Arial"/>
              </a:rPr>
              <a:t>report and </a:t>
            </a:r>
            <a:r>
              <a:rPr lang="en-US" sz="1800" kern="0" dirty="0">
                <a:effectLst/>
                <a:latin typeface="Calibri"/>
                <a:ea typeface="Calibri"/>
                <a:cs typeface="Arial"/>
              </a:rPr>
              <a:t>builds upon these recommendations by advancing several key policies.</a:t>
            </a:r>
            <a:endParaRPr lang="en-US" kern="0" dirty="0">
              <a:solidFill>
                <a:srgbClr val="404040"/>
              </a:solidFill>
              <a:latin typeface="Calibri"/>
              <a:ea typeface="Calibri"/>
              <a:cs typeface="Arial"/>
            </a:endParaRPr>
          </a:p>
        </p:txBody>
      </p:sp>
      <p:sp>
        <p:nvSpPr>
          <p:cNvPr id="8" name="Content Placeholder 2">
            <a:extLst>
              <a:ext uri="{FF2B5EF4-FFF2-40B4-BE49-F238E27FC236}">
                <a16:creationId xmlns:a16="http://schemas.microsoft.com/office/drawing/2014/main" id="{21FFCC05-3F02-5099-8150-0569C0D742CC}"/>
              </a:ext>
            </a:extLst>
          </p:cNvPr>
          <p:cNvSpPr txBox="1">
            <a:spLocks/>
          </p:cNvSpPr>
          <p:nvPr/>
        </p:nvSpPr>
        <p:spPr>
          <a:xfrm>
            <a:off x="5443692" y="1599009"/>
            <a:ext cx="4402666" cy="3657599"/>
          </a:xfrm>
          <a:prstGeom prst="rect">
            <a:avLst/>
          </a:prstGeom>
          <a:ln w="38100">
            <a:solidFill>
              <a:schemeClr val="accent2"/>
            </a:solidFill>
          </a:ln>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indent="0">
              <a:lnSpc>
                <a:spcPct val="107000"/>
              </a:lnSpc>
              <a:spcBef>
                <a:spcPts val="0"/>
              </a:spcBef>
              <a:spcAft>
                <a:spcPts val="800"/>
              </a:spcAft>
              <a:buNone/>
            </a:pPr>
            <a:r>
              <a:rPr lang="en-US" sz="1800">
                <a:effectLst/>
                <a:latin typeface="Calibri" panose="020F0502020204030204" pitchFamily="34" charset="0"/>
                <a:ea typeface="Calibri" panose="020F0502020204030204" pitchFamily="34" charset="0"/>
                <a:cs typeface="Arial" panose="020B0604020202020204" pitchFamily="34" charset="0"/>
              </a:rPr>
              <a:t>Nursing Home Task Force Policy Goals:</a:t>
            </a:r>
          </a:p>
          <a:p>
            <a:pPr>
              <a:lnSpc>
                <a:spcPct val="107000"/>
              </a:lnSpc>
              <a:spcBef>
                <a:spcPts val="0"/>
              </a:spcBef>
            </a:pPr>
            <a:r>
              <a:rPr lang="en-US" sz="1800">
                <a:effectLst/>
                <a:latin typeface="Calibri" panose="020F0502020204030204" pitchFamily="34" charset="0"/>
                <a:ea typeface="Calibri" panose="020F0502020204030204" pitchFamily="34" charset="0"/>
                <a:cs typeface="Arial" panose="020B0604020202020204" pitchFamily="34" charset="0"/>
              </a:rPr>
              <a:t>Right size the Nursing Home Industry in response to current and future demand</a:t>
            </a:r>
          </a:p>
          <a:p>
            <a:pPr>
              <a:lnSpc>
                <a:spcPct val="107000"/>
              </a:lnSpc>
              <a:spcBef>
                <a:spcPts val="0"/>
              </a:spcBef>
            </a:pPr>
            <a:r>
              <a:rPr lang="en-US" sz="1800">
                <a:effectLst/>
                <a:latin typeface="Calibri" panose="020F0502020204030204" pitchFamily="34" charset="0"/>
                <a:ea typeface="Calibri" panose="020F0502020204030204" pitchFamily="34" charset="0"/>
                <a:cs typeface="Arial" panose="020B0604020202020204" pitchFamily="34" charset="0"/>
              </a:rPr>
              <a:t>Establish a Reasonable and Sustainable Rate Structure for Nursing and Rest Homes</a:t>
            </a:r>
          </a:p>
          <a:p>
            <a:pPr>
              <a:lnSpc>
                <a:spcPct val="107000"/>
              </a:lnSpc>
              <a:spcBef>
                <a:spcPts val="0"/>
              </a:spcBef>
            </a:pPr>
            <a:r>
              <a:rPr lang="en-US" sz="1800">
                <a:effectLst/>
                <a:latin typeface="Calibri" panose="020F0502020204030204" pitchFamily="34" charset="0"/>
                <a:ea typeface="Calibri" panose="020F0502020204030204" pitchFamily="34" charset="0"/>
                <a:cs typeface="Arial" panose="020B0604020202020204" pitchFamily="34" charset="0"/>
              </a:rPr>
              <a:t>Promote High Quality Care in Nursing and Rest Homes</a:t>
            </a:r>
          </a:p>
          <a:p>
            <a:pPr>
              <a:lnSpc>
                <a:spcPct val="107000"/>
              </a:lnSpc>
              <a:spcBef>
                <a:spcPts val="0"/>
              </a:spcBef>
              <a:spcAft>
                <a:spcPts val="800"/>
              </a:spcAft>
            </a:pPr>
            <a:r>
              <a:rPr lang="en-US" sz="1800">
                <a:effectLst/>
                <a:latin typeface="Calibri" panose="020F0502020204030204" pitchFamily="34" charset="0"/>
                <a:ea typeface="Calibri" panose="020F0502020204030204" pitchFamily="34" charset="0"/>
                <a:cs typeface="Arial" panose="020B0604020202020204" pitchFamily="34" charset="0"/>
              </a:rPr>
              <a:t>Ensure a Sustainable Workforce Serving the Care Needs of Individuals Across the Entire Long-Term Care Continuum</a:t>
            </a:r>
          </a:p>
          <a:p>
            <a:endParaRPr lang="en-US">
              <a:solidFill>
                <a:schemeClr val="tx1"/>
              </a:solidFill>
            </a:endParaRPr>
          </a:p>
        </p:txBody>
      </p:sp>
    </p:spTree>
    <p:extLst>
      <p:ext uri="{BB962C8B-B14F-4D97-AF65-F5344CB8AC3E}">
        <p14:creationId xmlns:p14="http://schemas.microsoft.com/office/powerpoint/2010/main" val="19644770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9A6E2-F143-7DFB-3BFA-C7AD9AD32A89}"/>
              </a:ext>
            </a:extLst>
          </p:cNvPr>
          <p:cNvSpPr>
            <a:spLocks noGrp="1"/>
          </p:cNvSpPr>
          <p:nvPr>
            <p:ph type="title"/>
          </p:nvPr>
        </p:nvSpPr>
        <p:spPr>
          <a:xfrm>
            <a:off x="677334" y="531256"/>
            <a:ext cx="8596668" cy="897917"/>
          </a:xfrm>
        </p:spPr>
        <p:txBody>
          <a:bodyPr>
            <a:normAutofit fontScale="90000"/>
          </a:bodyPr>
          <a:lstStyle/>
          <a:p>
            <a:pPr>
              <a:spcBef>
                <a:spcPts val="1000"/>
              </a:spcBef>
              <a:buClr>
                <a:srgbClr val="5FCBEF"/>
              </a:buClr>
              <a:buSzPct val="80000"/>
              <a:buFont typeface="Wingdings 3" charset="2"/>
              <a:defRPr/>
            </a:pPr>
            <a:r>
              <a:rPr lang="en-US" dirty="0"/>
              <a:t>Sections 1</a:t>
            </a:r>
            <a:br>
              <a:rPr lang="en-US" dirty="0"/>
            </a:br>
            <a:r>
              <a:rPr lang="en-US" sz="1800" i="1" dirty="0">
                <a:solidFill>
                  <a:prstClr val="black">
                    <a:lumMod val="50000"/>
                    <a:lumOff val="50000"/>
                  </a:prstClr>
                </a:solidFill>
                <a:ea typeface="+mn-ea"/>
                <a:cs typeface="+mn-cs"/>
              </a:rPr>
              <a:t>The Long-Term Care Workforce and Capital Fund</a:t>
            </a:r>
            <a:br>
              <a:rPr lang="en-US" sz="1800" dirty="0">
                <a:ea typeface="+mn-ea"/>
                <a:cs typeface="+mn-cs"/>
              </a:rPr>
            </a:br>
            <a:br>
              <a:rPr lang="en-US" b="0" i="0" u="none" strike="noStrike" kern="1200" cap="none" spc="0" normalizeH="0" baseline="0" noProof="0" dirty="0">
                <a:ln>
                  <a:noFill/>
                </a:ln>
                <a:effectLst/>
                <a:uLnTx/>
                <a:uFillTx/>
              </a:rPr>
            </a:br>
            <a:endParaRPr lang="en-US"/>
          </a:p>
        </p:txBody>
      </p:sp>
      <p:sp>
        <p:nvSpPr>
          <p:cNvPr id="3" name="Content Placeholder 2">
            <a:extLst>
              <a:ext uri="{FF2B5EF4-FFF2-40B4-BE49-F238E27FC236}">
                <a16:creationId xmlns:a16="http://schemas.microsoft.com/office/drawing/2014/main" id="{66FC1CBB-D18B-0799-A193-3C6DCB2F204A}"/>
              </a:ext>
            </a:extLst>
          </p:cNvPr>
          <p:cNvSpPr>
            <a:spLocks noGrp="1"/>
          </p:cNvSpPr>
          <p:nvPr>
            <p:ph idx="1"/>
          </p:nvPr>
        </p:nvSpPr>
        <p:spPr>
          <a:xfrm>
            <a:off x="677334" y="1717498"/>
            <a:ext cx="8596668" cy="3946299"/>
          </a:xfrm>
        </p:spPr>
        <p:txBody>
          <a:bodyPr vert="horz" lIns="91440" tIns="45720" rIns="91440" bIns="45720" rtlCol="0" anchor="t">
            <a:noAutofit/>
          </a:bodyPr>
          <a:lstStyle/>
          <a:p>
            <a:pPr marL="0" indent="0">
              <a:buNone/>
            </a:pPr>
            <a:r>
              <a:rPr lang="en-US" dirty="0">
                <a:latin typeface="Calibri"/>
                <a:ea typeface="Calibri"/>
                <a:cs typeface="Calibri"/>
              </a:rPr>
              <a:t>Section 1</a:t>
            </a:r>
          </a:p>
          <a:p>
            <a:r>
              <a:rPr lang="en-US" dirty="0">
                <a:latin typeface="Calibri"/>
                <a:ea typeface="Calibri"/>
                <a:cs typeface="Calibri"/>
              </a:rPr>
              <a:t>Establishes the Long-Term Care Workforce and Capital Fund to be administered by the Secretary of the Health and Human Services, in consultation with an advisory committee consisting of various members of the administration along with representatives from Mass Senior Care and 1199 SEIU. </a:t>
            </a:r>
          </a:p>
          <a:p>
            <a:r>
              <a:rPr lang="en-US" dirty="0">
                <a:latin typeface="Calibri"/>
                <a:ea typeface="Calibri"/>
                <a:cs typeface="Calibri"/>
              </a:rPr>
              <a:t>Directs the HHS Secretary to establish workforce training programs including: new CNA training; career ladder training for CNAs, home health aides, homemakers to become LPNs; and supervisory and leadership training. </a:t>
            </a:r>
          </a:p>
          <a:p>
            <a:r>
              <a:rPr lang="en-US" dirty="0">
                <a:latin typeface="Calibri"/>
                <a:ea typeface="Calibri"/>
                <a:cs typeface="Calibri"/>
              </a:rPr>
              <a:t>Directs HHS Secretary to establish a no interest or forgivable capital loan program to off-set certain capital costs and to fund other capital improvements.  </a:t>
            </a:r>
          </a:p>
          <a:p>
            <a:r>
              <a:rPr lang="en-US" dirty="0">
                <a:latin typeface="Calibri"/>
                <a:ea typeface="Calibri"/>
                <a:cs typeface="Calibri"/>
              </a:rPr>
              <a:t>50 percent of civil penalties secured by the Attorney General against nursing home facilities for abuse or neglect will be deposited into the fund.</a:t>
            </a:r>
          </a:p>
        </p:txBody>
      </p:sp>
    </p:spTree>
    <p:extLst>
      <p:ext uri="{BB962C8B-B14F-4D97-AF65-F5344CB8AC3E}">
        <p14:creationId xmlns:p14="http://schemas.microsoft.com/office/powerpoint/2010/main" val="3526432603"/>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9A6E2-F143-7DFB-3BFA-C7AD9AD32A89}"/>
              </a:ext>
            </a:extLst>
          </p:cNvPr>
          <p:cNvSpPr>
            <a:spLocks noGrp="1"/>
          </p:cNvSpPr>
          <p:nvPr>
            <p:ph type="title"/>
          </p:nvPr>
        </p:nvSpPr>
        <p:spPr>
          <a:xfrm>
            <a:off x="677334" y="531256"/>
            <a:ext cx="8596668" cy="897917"/>
          </a:xfrm>
        </p:spPr>
        <p:txBody>
          <a:bodyPr>
            <a:normAutofit fontScale="90000"/>
          </a:bodyPr>
          <a:lstStyle/>
          <a:p>
            <a:pPr>
              <a:spcBef>
                <a:spcPts val="1000"/>
              </a:spcBef>
              <a:buClr>
                <a:srgbClr val="5FCBEF"/>
              </a:buClr>
              <a:buSzPct val="80000"/>
              <a:buFont typeface="Wingdings 3" charset="2"/>
              <a:defRPr/>
            </a:pPr>
            <a:r>
              <a:rPr lang="en-US" dirty="0"/>
              <a:t>Sections 2</a:t>
            </a:r>
            <a:br>
              <a:rPr lang="en-US" dirty="0"/>
            </a:br>
            <a:r>
              <a:rPr lang="en-US" sz="1800" i="1" dirty="0">
                <a:solidFill>
                  <a:prstClr val="black">
                    <a:lumMod val="50000"/>
                    <a:lumOff val="50000"/>
                  </a:prstClr>
                </a:solidFill>
                <a:latin typeface="Trebuchet MS" panose="020B0603020202020204"/>
                <a:ea typeface="+mn-ea"/>
                <a:cs typeface="+mn-cs"/>
              </a:rPr>
              <a:t>Licensure and Suitability</a:t>
            </a:r>
            <a:br>
              <a:rPr lang="en-US" sz="1800" b="0" i="0" u="none" strike="noStrike" kern="1200" cap="none" spc="0" normalizeH="0" baseline="0" noProof="0" dirty="0">
                <a:ln>
                  <a:noFill/>
                </a:ln>
                <a:effectLst/>
                <a:uLnTx/>
                <a:uFillTx/>
                <a:latin typeface="Trebuchet MS" panose="020B0603020202020204"/>
                <a:ea typeface="+mn-ea"/>
                <a:cs typeface="+mn-cs"/>
              </a:rPr>
            </a:br>
            <a:br>
              <a:rPr lang="en-US" dirty="0"/>
            </a:br>
            <a:endParaRPr lang="en-US"/>
          </a:p>
        </p:txBody>
      </p:sp>
      <p:sp>
        <p:nvSpPr>
          <p:cNvPr id="3" name="Content Placeholder 2">
            <a:extLst>
              <a:ext uri="{FF2B5EF4-FFF2-40B4-BE49-F238E27FC236}">
                <a16:creationId xmlns:a16="http://schemas.microsoft.com/office/drawing/2014/main" id="{66FC1CBB-D18B-0799-A193-3C6DCB2F204A}"/>
              </a:ext>
            </a:extLst>
          </p:cNvPr>
          <p:cNvSpPr>
            <a:spLocks noGrp="1"/>
          </p:cNvSpPr>
          <p:nvPr>
            <p:ph idx="1"/>
          </p:nvPr>
        </p:nvSpPr>
        <p:spPr>
          <a:xfrm>
            <a:off x="677334" y="1655715"/>
            <a:ext cx="8596668" cy="4214028"/>
          </a:xfrm>
        </p:spPr>
        <p:txBody>
          <a:bodyPr vert="horz" lIns="91440" tIns="45720" rIns="91440" bIns="45720" rtlCol="0" anchor="t">
            <a:noAutofit/>
          </a:bodyPr>
          <a:lstStyle/>
          <a:p>
            <a:pPr>
              <a:buFont typeface="Wingdings 3"/>
              <a:buChar char=""/>
            </a:pPr>
            <a:r>
              <a:rPr lang="en-US" dirty="0">
                <a:latin typeface="Calibri"/>
                <a:cs typeface="Calibri"/>
              </a:rPr>
              <a:t>Updates definition of “owner” and expands scope of oversight into management functions by including management companies.</a:t>
            </a:r>
          </a:p>
          <a:p>
            <a:pPr>
              <a:buFont typeface="Wingdings 3"/>
              <a:buChar char=""/>
            </a:pPr>
            <a:r>
              <a:rPr lang="en-US" dirty="0">
                <a:latin typeface="Calibri"/>
                <a:cs typeface="Calibri"/>
              </a:rPr>
              <a:t>Sets a two-year term for licenses and requires annual inspections and allows for one-year provisional licenses when public necessity requires.</a:t>
            </a:r>
          </a:p>
          <a:p>
            <a:pPr>
              <a:buFont typeface="Wingdings 3"/>
              <a:buChar char=""/>
            </a:pPr>
            <a:r>
              <a:rPr lang="en-US" dirty="0">
                <a:latin typeface="Calibri"/>
                <a:cs typeface="Calibri"/>
              </a:rPr>
              <a:t>Requires a 90-day "notice of intent to acquire" to be processed in the event of a transfer.</a:t>
            </a:r>
          </a:p>
          <a:p>
            <a:pPr>
              <a:buFont typeface="Wingdings 3"/>
              <a:buChar char=""/>
            </a:pPr>
            <a:r>
              <a:rPr lang="en-US" dirty="0">
                <a:latin typeface="Calibri"/>
                <a:cs typeface="Calibri"/>
              </a:rPr>
              <a:t>Determinations of responsibility and suitability for applicants, potential transferees, or management companies shall include their criminal and civil litigation history, financial capacity, and history providing quality long-term care both in and outside the Commonwealth. </a:t>
            </a:r>
          </a:p>
          <a:p>
            <a:pPr>
              <a:buFont typeface="Wingdings 3"/>
              <a:buChar char=""/>
            </a:pPr>
            <a:r>
              <a:rPr lang="en-US" dirty="0">
                <a:latin typeface="Calibri"/>
                <a:cs typeface="Calibri"/>
              </a:rPr>
              <a:t>Grants DPH the authority to pursue alternative administrative actions besides license termination. </a:t>
            </a:r>
            <a:endParaRPr lang="en-US" dirty="0"/>
          </a:p>
          <a:p>
            <a:pPr marL="0">
              <a:spcBef>
                <a:spcPts val="0"/>
              </a:spcBef>
              <a:buFont typeface="Wingdings 3"/>
              <a:buChar char=""/>
            </a:pPr>
            <a:endParaRPr lang="en-US" sz="1700" dirty="0">
              <a:latin typeface="Calibri"/>
              <a:cs typeface="Calibri"/>
            </a:endParaRPr>
          </a:p>
          <a:p>
            <a:endParaRPr lang="en-US" dirty="0">
              <a:latin typeface="Calibri" panose="020F0502020204030204" pitchFamily="34" charset="0"/>
              <a:ea typeface="Calibri"/>
              <a:cs typeface="Calibri" panose="020F0502020204030204" pitchFamily="34" charset="0"/>
            </a:endParaRPr>
          </a:p>
        </p:txBody>
      </p:sp>
    </p:spTree>
    <p:extLst>
      <p:ext uri="{BB962C8B-B14F-4D97-AF65-F5344CB8AC3E}">
        <p14:creationId xmlns:p14="http://schemas.microsoft.com/office/powerpoint/2010/main" val="1783193865"/>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724D1-449D-E26E-50B9-77018893B0B5}"/>
              </a:ext>
            </a:extLst>
          </p:cNvPr>
          <p:cNvSpPr>
            <a:spLocks noGrp="1"/>
          </p:cNvSpPr>
          <p:nvPr>
            <p:ph type="title"/>
          </p:nvPr>
        </p:nvSpPr>
        <p:spPr>
          <a:xfrm>
            <a:off x="677334" y="609600"/>
            <a:ext cx="8596668" cy="907627"/>
          </a:xfrm>
        </p:spPr>
        <p:txBody>
          <a:bodyPr/>
          <a:lstStyle/>
          <a:p>
            <a:r>
              <a:rPr lang="en-US" dirty="0"/>
              <a:t>Section 3</a:t>
            </a:r>
            <a:br>
              <a:rPr lang="en-US" dirty="0"/>
            </a:br>
            <a:r>
              <a:rPr lang="en-US" sz="1600" i="1" dirty="0">
                <a:solidFill>
                  <a:prstClr val="black">
                    <a:lumMod val="50000"/>
                    <a:lumOff val="50000"/>
                  </a:prstClr>
                </a:solidFill>
                <a:latin typeface="Trebuchet MS" panose="020B0603020202020204"/>
              </a:rPr>
              <a:t>“S</a:t>
            </a:r>
            <a:r>
              <a:rPr kumimoji="0" lang="en-US" sz="1600" b="0" i="1" u="none" strike="noStrike" kern="1200" cap="none" spc="0" normalizeH="0" baseline="0" noProof="0" dirty="0">
                <a:ln>
                  <a:noFill/>
                </a:ln>
                <a:solidFill>
                  <a:prstClr val="black">
                    <a:lumMod val="50000"/>
                    <a:lumOff val="50000"/>
                  </a:prstClr>
                </a:solidFill>
                <a:effectLst/>
                <a:uLnTx/>
                <a:uFillTx/>
                <a:latin typeface="Trebuchet MS" panose="020B0603020202020204"/>
                <a:ea typeface="+mj-ea"/>
                <a:cs typeface="+mj-cs"/>
              </a:rPr>
              <a:t>mall House” Nursing Homes</a:t>
            </a:r>
            <a:endParaRPr lang="en-US" i="1" dirty="0">
              <a:solidFill>
                <a:prstClr val="black">
                  <a:lumMod val="50000"/>
                  <a:lumOff val="50000"/>
                </a:prstClr>
              </a:solidFill>
            </a:endParaRPr>
          </a:p>
        </p:txBody>
      </p:sp>
      <p:sp>
        <p:nvSpPr>
          <p:cNvPr id="3" name="Content Placeholder 2">
            <a:extLst>
              <a:ext uri="{FF2B5EF4-FFF2-40B4-BE49-F238E27FC236}">
                <a16:creationId xmlns:a16="http://schemas.microsoft.com/office/drawing/2014/main" id="{8D90AD5E-3DCC-A9D9-7430-7227F4A13C0C}"/>
              </a:ext>
            </a:extLst>
          </p:cNvPr>
          <p:cNvSpPr>
            <a:spLocks noGrp="1"/>
          </p:cNvSpPr>
          <p:nvPr>
            <p:ph idx="1"/>
          </p:nvPr>
        </p:nvSpPr>
        <p:spPr>
          <a:xfrm>
            <a:off x="677334" y="1716308"/>
            <a:ext cx="8596668" cy="4524136"/>
          </a:xfrm>
        </p:spPr>
        <p:txBody>
          <a:bodyPr vert="horz" lIns="91440" tIns="45720" rIns="91440" bIns="45720" rtlCol="0" anchor="t">
            <a:normAutofit/>
          </a:bodyPr>
          <a:lstStyle/>
          <a:p>
            <a:pPr marR="0">
              <a:spcAft>
                <a:spcPts val="0"/>
              </a:spcAft>
            </a:pPr>
            <a:r>
              <a:rPr lang="en-US" kern="100" dirty="0">
                <a:effectLst/>
                <a:latin typeface="Calibri"/>
                <a:ea typeface="Calibri" panose="020F0502020204030204" pitchFamily="34" charset="0"/>
                <a:cs typeface="Calibri"/>
              </a:rPr>
              <a:t>Requires DPH to promulgate regulations for </a:t>
            </a:r>
            <a:r>
              <a:rPr lang="en-US" kern="100" dirty="0">
                <a:latin typeface="Calibri"/>
                <a:ea typeface="Calibri" panose="020F0502020204030204" pitchFamily="34" charset="0"/>
                <a:cs typeface="Calibri"/>
              </a:rPr>
              <a:t>the development of </a:t>
            </a:r>
            <a:r>
              <a:rPr lang="en-US" kern="100" dirty="0">
                <a:effectLst/>
                <a:latin typeface="Calibri"/>
                <a:ea typeface="Calibri" panose="020F0502020204030204" pitchFamily="34" charset="0"/>
                <a:cs typeface="Calibri"/>
              </a:rPr>
              <a:t>small house nursing homes</a:t>
            </a:r>
            <a:r>
              <a:rPr lang="en-US" kern="100" dirty="0">
                <a:latin typeface="Calibri"/>
                <a:ea typeface="Calibri" panose="020F0502020204030204" pitchFamily="34" charset="0"/>
                <a:cs typeface="Calibri"/>
              </a:rPr>
              <a:t>, which are facilities </a:t>
            </a:r>
            <a:r>
              <a:rPr lang="en-US" kern="100" dirty="0">
                <a:effectLst/>
                <a:latin typeface="Calibri"/>
                <a:ea typeface="Calibri" panose="020F0502020204030204" pitchFamily="34" charset="0"/>
                <a:cs typeface="Calibri"/>
              </a:rPr>
              <a:t>designed as a residential home that includes a central living space with a kitchen, dining and living area and outdoor space.</a:t>
            </a:r>
          </a:p>
          <a:p>
            <a:r>
              <a:rPr lang="en-US" kern="100" dirty="0">
                <a:effectLst/>
                <a:latin typeface="Calibri"/>
                <a:ea typeface="Calibri" panose="020F0502020204030204" pitchFamily="34" charset="0"/>
                <a:cs typeface="Calibri"/>
              </a:rPr>
              <a:t>Newly constructed small homes </a:t>
            </a:r>
            <a:r>
              <a:rPr lang="en-US" kern="100" dirty="0">
                <a:latin typeface="Calibri"/>
                <a:ea typeface="Calibri" panose="020F0502020204030204" pitchFamily="34" charset="0"/>
                <a:cs typeface="Calibri"/>
              </a:rPr>
              <a:t>will </a:t>
            </a:r>
            <a:r>
              <a:rPr lang="en-US" kern="100" dirty="0">
                <a:effectLst/>
                <a:latin typeface="Calibri"/>
                <a:ea typeface="Calibri" panose="020F0502020204030204" pitchFamily="34" charset="0"/>
                <a:cs typeface="Calibri"/>
              </a:rPr>
              <a:t>be limited to no more than 14 individuals per unit</a:t>
            </a:r>
            <a:r>
              <a:rPr lang="en-US" kern="100" dirty="0">
                <a:latin typeface="Calibri"/>
                <a:ea typeface="Calibri" panose="020F0502020204030204" pitchFamily="34" charset="0"/>
                <a:cs typeface="Calibri"/>
              </a:rPr>
              <a:t> with resident </a:t>
            </a:r>
            <a:r>
              <a:rPr lang="en-US" kern="100" dirty="0">
                <a:effectLst/>
                <a:latin typeface="Calibri"/>
                <a:ea typeface="Calibri" panose="020F0502020204030204" pitchFamily="34" charset="0"/>
                <a:cs typeface="Calibri"/>
              </a:rPr>
              <a:t>rooms </a:t>
            </a:r>
            <a:r>
              <a:rPr lang="en-US" kern="100" dirty="0">
                <a:latin typeface="Calibri"/>
                <a:ea typeface="Calibri" panose="020F0502020204030204" pitchFamily="34" charset="0"/>
                <a:cs typeface="Calibri"/>
              </a:rPr>
              <a:t>accommodating only </a:t>
            </a:r>
            <a:r>
              <a:rPr lang="en-US" kern="100" dirty="0">
                <a:effectLst/>
                <a:latin typeface="Calibri"/>
                <a:ea typeface="Calibri" panose="020F0502020204030204" pitchFamily="34" charset="0"/>
                <a:cs typeface="Calibri"/>
              </a:rPr>
              <a:t>one person, with exceptions to accommodate a spouse, partner, family member, or friend.</a:t>
            </a:r>
          </a:p>
          <a:p>
            <a:pPr marL="0" marR="0">
              <a:lnSpc>
                <a:spcPct val="150000"/>
              </a:lnSpc>
              <a:spcBef>
                <a:spcPts val="0"/>
              </a:spcBef>
              <a:spcAft>
                <a:spcPts val="0"/>
              </a:spcAft>
            </a:pPr>
            <a:endParaRPr lang="en-US" sz="19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943861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418A8-F8B5-6D8B-3AAF-B659B5F286AF}"/>
              </a:ext>
            </a:extLst>
          </p:cNvPr>
          <p:cNvSpPr>
            <a:spLocks noGrp="1"/>
          </p:cNvSpPr>
          <p:nvPr>
            <p:ph type="title"/>
          </p:nvPr>
        </p:nvSpPr>
        <p:spPr>
          <a:xfrm>
            <a:off x="677334" y="609600"/>
            <a:ext cx="8596668" cy="887307"/>
          </a:xfrm>
        </p:spPr>
        <p:txBody>
          <a:bodyPr/>
          <a:lstStyle/>
          <a:p>
            <a:r>
              <a:rPr lang="en-US" dirty="0"/>
              <a:t>Section 4</a:t>
            </a:r>
            <a:br>
              <a:rPr lang="en-US" dirty="0"/>
            </a:br>
            <a:r>
              <a:rPr lang="en-US" sz="1600" i="1" dirty="0">
                <a:solidFill>
                  <a:prstClr val="black">
                    <a:lumMod val="50000"/>
                    <a:lumOff val="50000"/>
                  </a:prstClr>
                </a:solidFill>
                <a:latin typeface="Trebuchet MS" panose="020B0603020202020204"/>
              </a:rPr>
              <a:t>Violations and Remedies</a:t>
            </a:r>
            <a:endParaRPr lang="en-US" i="1" dirty="0">
              <a:solidFill>
                <a:prstClr val="black">
                  <a:lumMod val="50000"/>
                  <a:lumOff val="50000"/>
                </a:prstClr>
              </a:solidFill>
            </a:endParaRPr>
          </a:p>
        </p:txBody>
      </p:sp>
      <p:sp>
        <p:nvSpPr>
          <p:cNvPr id="3" name="Content Placeholder 2">
            <a:extLst>
              <a:ext uri="{FF2B5EF4-FFF2-40B4-BE49-F238E27FC236}">
                <a16:creationId xmlns:a16="http://schemas.microsoft.com/office/drawing/2014/main" id="{0E45BB75-D969-EEC7-937F-CD404C25048F}"/>
              </a:ext>
            </a:extLst>
          </p:cNvPr>
          <p:cNvSpPr>
            <a:spLocks noGrp="1"/>
          </p:cNvSpPr>
          <p:nvPr>
            <p:ph idx="1"/>
          </p:nvPr>
        </p:nvSpPr>
        <p:spPr>
          <a:xfrm>
            <a:off x="677334" y="1654799"/>
            <a:ext cx="8596668" cy="4544456"/>
          </a:xfrm>
        </p:spPr>
        <p:txBody>
          <a:bodyPr vert="horz" lIns="91440" tIns="45720" rIns="91440" bIns="45720" rtlCol="0" anchor="t">
            <a:normAutofit/>
          </a:bodyPr>
          <a:lstStyle/>
          <a:p>
            <a:r>
              <a:rPr lang="en-US" dirty="0">
                <a:latin typeface="Calibri"/>
                <a:cs typeface="Calibri"/>
              </a:rPr>
              <a:t>Sets out rules for notice of violations of regulations and requires correction by no more than 60 days. If an issue is not rectifiable within 60 days, a written plan for correction is required.</a:t>
            </a:r>
          </a:p>
          <a:p>
            <a:r>
              <a:rPr lang="en-US" dirty="0">
                <a:latin typeface="Calibri"/>
                <a:cs typeface="Calibri"/>
              </a:rPr>
              <a:t>Absent corrective action, the department may seek remedies and/or sanctions, including the appointment of a temporary manager approved by the state, allowing a third party to properly address chronic issues and improve the overall conditions in facilities and the quality-of-care residents receive.  </a:t>
            </a:r>
          </a:p>
          <a:p>
            <a:endParaRPr lang="en-US" dirty="0">
              <a:latin typeface="Calibri" panose="020F0502020204030204" pitchFamily="34" charset="0"/>
              <a:cs typeface="Calibri" panose="020F0502020204030204" pitchFamily="34" charset="0"/>
            </a:endParaRPr>
          </a:p>
          <a:p>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908527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14ED5-5435-3B62-0041-D91B9DFA1353}"/>
              </a:ext>
            </a:extLst>
          </p:cNvPr>
          <p:cNvSpPr>
            <a:spLocks noGrp="1"/>
          </p:cNvSpPr>
          <p:nvPr>
            <p:ph type="title"/>
          </p:nvPr>
        </p:nvSpPr>
        <p:spPr>
          <a:xfrm>
            <a:off x="677334" y="609600"/>
            <a:ext cx="8596668" cy="907627"/>
          </a:xfrm>
        </p:spPr>
        <p:txBody>
          <a:bodyPr/>
          <a:lstStyle/>
          <a:p>
            <a:r>
              <a:rPr lang="en-US" dirty="0"/>
              <a:t>Section 5</a:t>
            </a:r>
            <a:br>
              <a:rPr lang="en-US" dirty="0"/>
            </a:br>
            <a:r>
              <a:rPr lang="en-US" sz="1600" i="1" dirty="0">
                <a:solidFill>
                  <a:prstClr val="black">
                    <a:lumMod val="50000"/>
                    <a:lumOff val="50000"/>
                  </a:prstClr>
                </a:solidFill>
                <a:latin typeface="Trebuchet MS" panose="020B0603020202020204"/>
              </a:rPr>
              <a:t>Penalties</a:t>
            </a:r>
            <a:endParaRPr lang="en-US" i="1" dirty="0">
              <a:solidFill>
                <a:prstClr val="black">
                  <a:lumMod val="50000"/>
                  <a:lumOff val="50000"/>
                </a:prstClr>
              </a:solidFill>
            </a:endParaRPr>
          </a:p>
        </p:txBody>
      </p:sp>
      <p:sp>
        <p:nvSpPr>
          <p:cNvPr id="3" name="Content Placeholder 2">
            <a:extLst>
              <a:ext uri="{FF2B5EF4-FFF2-40B4-BE49-F238E27FC236}">
                <a16:creationId xmlns:a16="http://schemas.microsoft.com/office/drawing/2014/main" id="{34F27B7C-EA95-AF23-2487-229A6F06D1AC}"/>
              </a:ext>
            </a:extLst>
          </p:cNvPr>
          <p:cNvSpPr>
            <a:spLocks noGrp="1"/>
          </p:cNvSpPr>
          <p:nvPr>
            <p:ph idx="1"/>
          </p:nvPr>
        </p:nvSpPr>
        <p:spPr>
          <a:xfrm>
            <a:off x="677334" y="1517227"/>
            <a:ext cx="8596668" cy="4524136"/>
          </a:xfrm>
        </p:spPr>
        <p:txBody>
          <a:bodyPr vert="horz" lIns="91440" tIns="45720" rIns="91440" bIns="45720" rtlCol="0" anchor="t">
            <a:normAutofit/>
          </a:bodyPr>
          <a:lstStyle/>
          <a:p>
            <a:r>
              <a:rPr lang="en-US" dirty="0">
                <a:latin typeface="Calibri"/>
                <a:cs typeface="Calibri"/>
              </a:rPr>
              <a:t>Increases penalties for abuse and neglect which can be sought by the Attorney General by 400 percent to $25,000 if no bodily injury results; $50,000 if bodily injury results; $100,000 if sexual assault or serious bodily injury results; and $250,000 if death results.</a:t>
            </a:r>
          </a:p>
          <a:p>
            <a:r>
              <a:rPr lang="en-US" dirty="0">
                <a:latin typeface="Calibri"/>
                <a:cs typeface="Calibri"/>
              </a:rPr>
              <a:t>Deposits 50% of any amount secured by the Attorney General into the Long-Term Care Workforce and Capital Fund established in section 1 of the bill. </a:t>
            </a:r>
          </a:p>
          <a:p>
            <a:r>
              <a:rPr lang="en-US" dirty="0">
                <a:latin typeface="Calibri"/>
                <a:cs typeface="Calibri"/>
              </a:rPr>
              <a:t>Extends the statute of limitations to 4 years from 2 for cases brought under this section. </a:t>
            </a:r>
            <a:r>
              <a:rPr lang="en-US" sz="1100" dirty="0">
                <a:latin typeface="Calibri"/>
                <a:cs typeface="Calibri"/>
              </a:rPr>
              <a:t> </a:t>
            </a:r>
          </a:p>
          <a:p>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197988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14ED5-5435-3B62-0041-D91B9DFA1353}"/>
              </a:ext>
            </a:extLst>
          </p:cNvPr>
          <p:cNvSpPr>
            <a:spLocks noGrp="1"/>
          </p:cNvSpPr>
          <p:nvPr>
            <p:ph type="title"/>
          </p:nvPr>
        </p:nvSpPr>
        <p:spPr>
          <a:xfrm>
            <a:off x="677334" y="609600"/>
            <a:ext cx="8596668" cy="907627"/>
          </a:xfrm>
        </p:spPr>
        <p:txBody>
          <a:bodyPr/>
          <a:lstStyle/>
          <a:p>
            <a:r>
              <a:rPr lang="en-US" dirty="0"/>
              <a:t>Section 5A</a:t>
            </a:r>
            <a:br>
              <a:rPr lang="en-US" dirty="0"/>
            </a:br>
            <a:r>
              <a:rPr lang="en-US" sz="1600" i="1" dirty="0">
                <a:solidFill>
                  <a:prstClr val="black">
                    <a:lumMod val="50000"/>
                    <a:lumOff val="50000"/>
                  </a:prstClr>
                </a:solidFill>
                <a:latin typeface="Trebuchet MS" panose="020B0603020202020204"/>
              </a:rPr>
              <a:t>Certified Medication Aides</a:t>
            </a:r>
            <a:endParaRPr lang="en-US" i="1" dirty="0">
              <a:solidFill>
                <a:prstClr val="black">
                  <a:lumMod val="50000"/>
                  <a:lumOff val="50000"/>
                </a:prstClr>
              </a:solidFill>
            </a:endParaRPr>
          </a:p>
        </p:txBody>
      </p:sp>
      <p:sp>
        <p:nvSpPr>
          <p:cNvPr id="3" name="Content Placeholder 2">
            <a:extLst>
              <a:ext uri="{FF2B5EF4-FFF2-40B4-BE49-F238E27FC236}">
                <a16:creationId xmlns:a16="http://schemas.microsoft.com/office/drawing/2014/main" id="{34F27B7C-EA95-AF23-2487-229A6F06D1AC}"/>
              </a:ext>
            </a:extLst>
          </p:cNvPr>
          <p:cNvSpPr>
            <a:spLocks noGrp="1"/>
          </p:cNvSpPr>
          <p:nvPr>
            <p:ph idx="1"/>
          </p:nvPr>
        </p:nvSpPr>
        <p:spPr>
          <a:xfrm>
            <a:off x="677334" y="1620200"/>
            <a:ext cx="8596668" cy="4524136"/>
          </a:xfrm>
        </p:spPr>
        <p:txBody>
          <a:bodyPr vert="horz" lIns="91440" tIns="45720" rIns="91440" bIns="45720" rtlCol="0" anchor="t">
            <a:normAutofit/>
          </a:bodyPr>
          <a:lstStyle/>
          <a:p>
            <a:r>
              <a:rPr lang="en-US" dirty="0">
                <a:latin typeface="Calibri"/>
                <a:cs typeface="Calibri"/>
              </a:rPr>
              <a:t>Directs the Department of Public Health to create a program for the training of “certified medication aides” to administer non-narcotic, prescription or non-prescription drugs consisting of not less than 60 hours of training.</a:t>
            </a:r>
          </a:p>
          <a:p>
            <a:r>
              <a:rPr lang="en-US" dirty="0">
                <a:latin typeface="Calibri"/>
                <a:cs typeface="Calibri"/>
              </a:rPr>
              <a:t>Certified aides will be supervised by a LPN, RN, or Physician who will evaluate them every 6 months </a:t>
            </a:r>
          </a:p>
          <a:p>
            <a:endParaRPr lang="en-US" sz="1100"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968921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A17BF-05C6-6666-AC2F-04CBBC83D97B}"/>
              </a:ext>
            </a:extLst>
          </p:cNvPr>
          <p:cNvSpPr>
            <a:spLocks noGrp="1"/>
          </p:cNvSpPr>
          <p:nvPr>
            <p:ph type="title"/>
          </p:nvPr>
        </p:nvSpPr>
        <p:spPr>
          <a:xfrm>
            <a:off x="677334" y="609600"/>
            <a:ext cx="8596668" cy="921173"/>
          </a:xfrm>
        </p:spPr>
        <p:txBody>
          <a:bodyPr/>
          <a:lstStyle/>
          <a:p>
            <a:r>
              <a:rPr lang="en-US" dirty="0"/>
              <a:t>Section 6</a:t>
            </a:r>
            <a:br>
              <a:rPr lang="en-US" dirty="0"/>
            </a:br>
            <a:r>
              <a:rPr kumimoji="0" lang="en-US" sz="1600" b="0" i="1" u="none" strike="noStrike" kern="1200" cap="none" spc="0" normalizeH="0" baseline="0" noProof="0" dirty="0">
                <a:ln>
                  <a:noFill/>
                </a:ln>
                <a:solidFill>
                  <a:prstClr val="black">
                    <a:lumMod val="50000"/>
                    <a:lumOff val="50000"/>
                  </a:prstClr>
                </a:solidFill>
                <a:effectLst/>
                <a:uLnTx/>
                <a:uFillTx/>
                <a:latin typeface="Trebuchet MS" panose="020B0603020202020204"/>
                <a:ea typeface="+mj-ea"/>
                <a:cs typeface="+mj-cs"/>
              </a:rPr>
              <a:t>Outbreak Response </a:t>
            </a:r>
            <a:r>
              <a:rPr lang="en-US" sz="1600" i="1" dirty="0">
                <a:solidFill>
                  <a:prstClr val="black">
                    <a:lumMod val="50000"/>
                    <a:lumOff val="50000"/>
                  </a:prstClr>
                </a:solidFill>
                <a:latin typeface="Trebuchet MS" panose="020B0603020202020204"/>
              </a:rPr>
              <a:t>Planning, Enhanced Training, and Financial Performance</a:t>
            </a:r>
            <a:endParaRPr lang="en-US" i="1" dirty="0">
              <a:solidFill>
                <a:prstClr val="black">
                  <a:lumMod val="50000"/>
                  <a:lumOff val="50000"/>
                </a:prstClr>
              </a:solidFill>
            </a:endParaRPr>
          </a:p>
        </p:txBody>
      </p:sp>
      <p:sp>
        <p:nvSpPr>
          <p:cNvPr id="3" name="Content Placeholder 2">
            <a:extLst>
              <a:ext uri="{FF2B5EF4-FFF2-40B4-BE49-F238E27FC236}">
                <a16:creationId xmlns:a16="http://schemas.microsoft.com/office/drawing/2014/main" id="{16067EA2-D5B6-DB28-CA89-3F0EB748829C}"/>
              </a:ext>
            </a:extLst>
          </p:cNvPr>
          <p:cNvSpPr>
            <a:spLocks noGrp="1"/>
          </p:cNvSpPr>
          <p:nvPr>
            <p:ph idx="1"/>
          </p:nvPr>
        </p:nvSpPr>
        <p:spPr>
          <a:xfrm>
            <a:off x="677334" y="1530773"/>
            <a:ext cx="8596668" cy="4510590"/>
          </a:xfrm>
        </p:spPr>
        <p:txBody>
          <a:bodyPr vert="horz" lIns="91440" tIns="45720" rIns="91440" bIns="45720" rtlCol="0" anchor="t">
            <a:noAutofit/>
          </a:bodyPr>
          <a:lstStyle/>
          <a:p>
            <a:r>
              <a:rPr lang="en-US" sz="1600" kern="100" dirty="0">
                <a:latin typeface="Calibri"/>
                <a:ea typeface="Calibri" panose="020F0502020204030204" pitchFamily="34" charset="0"/>
                <a:cs typeface="Calibri"/>
              </a:rPr>
              <a:t>Requires </a:t>
            </a:r>
            <a:r>
              <a:rPr lang="en-US" sz="1600" kern="100" dirty="0">
                <a:effectLst/>
                <a:latin typeface="Calibri"/>
                <a:ea typeface="Calibri" panose="020F0502020204030204" pitchFamily="34" charset="0"/>
                <a:cs typeface="Calibri"/>
              </a:rPr>
              <a:t>long-term care facilities to develop </a:t>
            </a:r>
            <a:r>
              <a:rPr lang="en-US" sz="1600" kern="100" dirty="0">
                <a:latin typeface="Calibri"/>
                <a:ea typeface="Calibri" panose="020F0502020204030204" pitchFamily="34" charset="0"/>
                <a:cs typeface="Calibri"/>
              </a:rPr>
              <a:t>individualized </a:t>
            </a:r>
            <a:r>
              <a:rPr lang="en-US" sz="1600" kern="100" dirty="0">
                <a:effectLst/>
                <a:latin typeface="Calibri"/>
                <a:ea typeface="Calibri" panose="020F0502020204030204" pitchFamily="34" charset="0"/>
                <a:cs typeface="Calibri"/>
              </a:rPr>
              <a:t>outbreak response plans</a:t>
            </a:r>
            <a:r>
              <a:rPr lang="en-US" sz="1600" kern="100" dirty="0">
                <a:latin typeface="Calibri"/>
                <a:ea typeface="Calibri" panose="020F0502020204030204" pitchFamily="34" charset="0"/>
                <a:cs typeface="Calibri"/>
              </a:rPr>
              <a:t> to contain the spread of disease </a:t>
            </a:r>
            <a:r>
              <a:rPr lang="en-US" sz="1600" kern="100" dirty="0">
                <a:effectLst/>
                <a:latin typeface="Calibri"/>
                <a:ea typeface="Calibri" panose="020F0502020204030204" pitchFamily="34" charset="0"/>
                <a:cs typeface="Calibri"/>
              </a:rPr>
              <a:t>and </a:t>
            </a:r>
            <a:r>
              <a:rPr lang="en-US" sz="1600" kern="100" dirty="0">
                <a:latin typeface="Calibri"/>
                <a:ea typeface="Calibri" panose="020F0502020204030204" pitchFamily="34" charset="0"/>
                <a:cs typeface="Calibri"/>
              </a:rPr>
              <a:t>ensure consistent communication </a:t>
            </a:r>
            <a:r>
              <a:rPr lang="en-US" sz="1600" kern="100" dirty="0">
                <a:effectLst/>
                <a:latin typeface="Calibri"/>
                <a:ea typeface="Calibri" panose="020F0502020204030204" pitchFamily="34" charset="0"/>
                <a:cs typeface="Calibri"/>
              </a:rPr>
              <a:t>with </a:t>
            </a:r>
            <a:r>
              <a:rPr lang="en-US" sz="1600" kern="100" dirty="0">
                <a:latin typeface="Calibri"/>
                <a:ea typeface="Calibri" panose="020F0502020204030204" pitchFamily="34" charset="0"/>
                <a:cs typeface="Calibri"/>
              </a:rPr>
              <a:t>DPH, </a:t>
            </a:r>
            <a:r>
              <a:rPr lang="en-US" sz="1600" kern="100" dirty="0">
                <a:effectLst/>
                <a:latin typeface="Calibri"/>
                <a:ea typeface="Calibri" panose="020F0502020204030204" pitchFamily="34" charset="0"/>
                <a:cs typeface="Calibri"/>
              </a:rPr>
              <a:t>residents, families and staff</a:t>
            </a:r>
            <a:r>
              <a:rPr lang="en-US" sz="1600" kern="100" dirty="0">
                <a:latin typeface="Calibri"/>
                <a:ea typeface="Calibri" panose="020F0502020204030204" pitchFamily="34" charset="0"/>
                <a:cs typeface="Calibri"/>
              </a:rPr>
              <a:t>. </a:t>
            </a:r>
          </a:p>
          <a:p>
            <a:pPr lvl="1"/>
            <a:r>
              <a:rPr lang="en-US" sz="1400" kern="100" dirty="0">
                <a:latin typeface="Calibri"/>
                <a:ea typeface="Calibri" panose="020F0502020204030204" pitchFamily="34" charset="0"/>
                <a:cs typeface="Calibri"/>
              </a:rPr>
              <a:t>Additional notification </a:t>
            </a:r>
            <a:r>
              <a:rPr lang="en-US" sz="1400" kern="100" dirty="0">
                <a:effectLst/>
                <a:latin typeface="Calibri"/>
                <a:ea typeface="Calibri" panose="020F0502020204030204" pitchFamily="34" charset="0"/>
                <a:cs typeface="Calibri"/>
              </a:rPr>
              <a:t>to </a:t>
            </a:r>
            <a:r>
              <a:rPr lang="en-US" sz="1400" kern="100" dirty="0">
                <a:latin typeface="Calibri"/>
                <a:ea typeface="Calibri" panose="020F0502020204030204" pitchFamily="34" charset="0"/>
                <a:cs typeface="Calibri"/>
              </a:rPr>
              <a:t>municipal leaders added by Amendment 23 </a:t>
            </a:r>
            <a:r>
              <a:rPr lang="en-US" sz="1400" kern="100" dirty="0">
                <a:effectLst/>
                <a:latin typeface="Calibri"/>
                <a:ea typeface="Calibri" panose="020F0502020204030204" pitchFamily="34" charset="0"/>
                <a:cs typeface="Calibri"/>
              </a:rPr>
              <a:t>to </a:t>
            </a:r>
            <a:r>
              <a:rPr lang="en-US" sz="1400" kern="100" dirty="0">
                <a:latin typeface="Calibri"/>
                <a:ea typeface="Calibri" panose="020F0502020204030204" pitchFamily="34" charset="0"/>
                <a:cs typeface="Calibri"/>
              </a:rPr>
              <a:t>H4178</a:t>
            </a:r>
          </a:p>
          <a:p>
            <a:r>
              <a:rPr lang="en-US" sz="1600" kern="100" dirty="0">
                <a:latin typeface="Calibri"/>
                <a:ea typeface="Calibri" panose="020F0502020204030204" pitchFamily="34" charset="0"/>
                <a:cs typeface="Calibri"/>
              </a:rPr>
              <a:t>These plans must </a:t>
            </a:r>
            <a:r>
              <a:rPr lang="en-US" sz="1600" kern="100" dirty="0">
                <a:effectLst/>
                <a:latin typeface="Calibri"/>
                <a:ea typeface="Calibri" panose="020F0502020204030204" pitchFamily="34" charset="0"/>
                <a:cs typeface="Calibri"/>
              </a:rPr>
              <a:t>include written policies to meet staffing, training, and facility demands during an infectious disease outbreak and requires plans to be </a:t>
            </a:r>
            <a:r>
              <a:rPr lang="en-US" sz="1600" kern="100" dirty="0">
                <a:latin typeface="Calibri"/>
                <a:ea typeface="Calibri" panose="020F0502020204030204" pitchFamily="34" charset="0"/>
                <a:cs typeface="Calibri"/>
              </a:rPr>
              <a:t>reviewed and </a:t>
            </a:r>
            <a:r>
              <a:rPr lang="en-US" sz="1600" kern="100" dirty="0">
                <a:effectLst/>
                <a:latin typeface="Calibri"/>
                <a:ea typeface="Calibri" panose="020F0502020204030204" pitchFamily="34" charset="0"/>
                <a:cs typeface="Calibri"/>
              </a:rPr>
              <a:t>resubmitted </a:t>
            </a:r>
            <a:r>
              <a:rPr lang="en-US" sz="1600" kern="100" dirty="0">
                <a:latin typeface="Calibri"/>
                <a:ea typeface="Calibri" panose="020F0502020204030204" pitchFamily="34" charset="0"/>
                <a:cs typeface="Calibri"/>
              </a:rPr>
              <a:t>to DPH </a:t>
            </a:r>
            <a:r>
              <a:rPr lang="en-US" sz="1600" kern="100" dirty="0">
                <a:effectLst/>
                <a:latin typeface="Calibri"/>
                <a:ea typeface="Calibri" panose="020F0502020204030204" pitchFamily="34" charset="0"/>
                <a:cs typeface="Calibri"/>
              </a:rPr>
              <a:t>annually</a:t>
            </a:r>
            <a:r>
              <a:rPr lang="en-US" sz="1600" kern="100" dirty="0">
                <a:latin typeface="Calibri"/>
                <a:ea typeface="Calibri" panose="020F0502020204030204" pitchFamily="34" charset="0"/>
                <a:cs typeface="Calibri"/>
              </a:rPr>
              <a:t>. </a:t>
            </a:r>
          </a:p>
          <a:p>
            <a:r>
              <a:rPr lang="en-US" sz="1600" kern="100" dirty="0">
                <a:latin typeface="Calibri"/>
                <a:ea typeface="Calibri" panose="020F0502020204030204" pitchFamily="34" charset="0"/>
                <a:cs typeface="Calibri"/>
              </a:rPr>
              <a:t>Directs DPH to establish and implement training and education programs on topics such as infection prevention</a:t>
            </a:r>
            <a:r>
              <a:rPr lang="en-US" sz="1600" kern="100" dirty="0">
                <a:effectLst/>
                <a:latin typeface="Calibri"/>
                <a:ea typeface="Calibri" panose="020F0502020204030204" pitchFamily="34" charset="0"/>
                <a:cs typeface="Calibri"/>
              </a:rPr>
              <a:t> and</a:t>
            </a:r>
            <a:r>
              <a:rPr lang="en-US" sz="1600" kern="100" dirty="0">
                <a:latin typeface="Calibri"/>
                <a:ea typeface="Calibri" panose="020F0502020204030204" pitchFamily="34" charset="0"/>
                <a:cs typeface="Calibri"/>
              </a:rPr>
              <a:t> control, resident care plans</a:t>
            </a:r>
            <a:r>
              <a:rPr lang="en-US" sz="1600" kern="100" dirty="0">
                <a:effectLst/>
                <a:latin typeface="Calibri"/>
                <a:ea typeface="Calibri" panose="020F0502020204030204" pitchFamily="34" charset="0"/>
                <a:cs typeface="Calibri"/>
              </a:rPr>
              <a:t>, </a:t>
            </a:r>
            <a:r>
              <a:rPr lang="en-US" sz="1600" kern="100" dirty="0">
                <a:latin typeface="Calibri"/>
                <a:ea typeface="Calibri" panose="020F0502020204030204" pitchFamily="34" charset="0"/>
                <a:cs typeface="Calibri"/>
              </a:rPr>
              <a:t>and staff safety programs. Providing education on the most frequently cited deficiencies in addition to industry best practices will lead to improved compliance and quality.</a:t>
            </a:r>
          </a:p>
          <a:p>
            <a:r>
              <a:rPr lang="en-US" sz="1600" kern="100" dirty="0">
                <a:latin typeface="Calibri"/>
                <a:ea typeface="Calibri" panose="020F0502020204030204" pitchFamily="34" charset="0"/>
                <a:cs typeface="Calibri"/>
              </a:rPr>
              <a:t>Directs DPH to promulgate regulations necessary </a:t>
            </a:r>
            <a:r>
              <a:rPr lang="en-US" sz="1600" kern="100" dirty="0">
                <a:effectLst/>
                <a:latin typeface="Calibri"/>
                <a:ea typeface="Calibri" panose="020F0502020204030204" pitchFamily="34" charset="0"/>
                <a:cs typeface="Calibri"/>
              </a:rPr>
              <a:t>to </a:t>
            </a:r>
            <a:r>
              <a:rPr lang="en-US" sz="1600" kern="100" dirty="0">
                <a:latin typeface="Calibri"/>
                <a:ea typeface="Calibri" panose="020F0502020204030204" pitchFamily="34" charset="0"/>
                <a:cs typeface="Calibri"/>
              </a:rPr>
              <a:t>enable residents of </a:t>
            </a:r>
            <a:r>
              <a:rPr lang="en-US" sz="1600" kern="100" dirty="0">
                <a:effectLst/>
                <a:latin typeface="Calibri"/>
                <a:ea typeface="Calibri" panose="020F0502020204030204" pitchFamily="34" charset="0"/>
                <a:cs typeface="Calibri"/>
              </a:rPr>
              <a:t>a </a:t>
            </a:r>
            <a:r>
              <a:rPr lang="en-US" sz="1600" kern="100" dirty="0">
                <a:latin typeface="Calibri"/>
                <a:ea typeface="Calibri" panose="020F0502020204030204" pitchFamily="34" charset="0"/>
                <a:cs typeface="Calibri"/>
              </a:rPr>
              <a:t>facility to engage in in-person, face-to-face, or verbal/auditory-based contact, communications, and religious and recreational activities. </a:t>
            </a:r>
          </a:p>
          <a:p>
            <a:r>
              <a:rPr lang="en-US" sz="1600" kern="100" dirty="0">
                <a:latin typeface="Calibri"/>
                <a:ea typeface="Calibri" panose="020F0502020204030204" pitchFamily="34" charset="0"/>
                <a:cs typeface="Calibri"/>
              </a:rPr>
              <a:t>Directs DPH in coordination with other agencies and departments</a:t>
            </a:r>
            <a:r>
              <a:rPr lang="en-US" sz="1600" kern="100" dirty="0">
                <a:effectLst/>
                <a:latin typeface="Calibri"/>
                <a:ea typeface="Calibri" panose="020F0502020204030204" pitchFamily="34" charset="0"/>
                <a:cs typeface="Calibri"/>
              </a:rPr>
              <a:t>, </a:t>
            </a:r>
            <a:r>
              <a:rPr lang="en-US" sz="1600" kern="100" dirty="0">
                <a:latin typeface="Calibri"/>
                <a:ea typeface="Calibri" panose="020F0502020204030204" pitchFamily="34" charset="0"/>
                <a:cs typeface="Calibri"/>
              </a:rPr>
              <a:t>to examine cost trends and financial performance across the nursing industry that will help regulators and policymakers untangle the complicated ownership structure of nursing homes</a:t>
            </a:r>
            <a:r>
              <a:rPr lang="en-US" sz="1600" kern="100" dirty="0">
                <a:effectLst/>
                <a:latin typeface="Calibri"/>
                <a:ea typeface="Calibri" panose="020F0502020204030204" pitchFamily="34" charset="0"/>
                <a:cs typeface="Calibri"/>
              </a:rPr>
              <a:t>.</a:t>
            </a:r>
            <a:endParaRPr lang="en-US" sz="1600" kern="100" dirty="0">
              <a:latin typeface="Calibri"/>
              <a:ea typeface="Calibri" panose="020F0502020204030204" pitchFamily="34" charset="0"/>
              <a:cs typeface="Calibri"/>
            </a:endParaRPr>
          </a:p>
          <a:p>
            <a:pPr marL="0">
              <a:spcBef>
                <a:spcPts val="0"/>
              </a:spcBef>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a:latin typeface="Calibri" panose="020F0502020204030204" pitchFamily="34" charset="0"/>
              <a:cs typeface="Calibri" panose="020F0502020204030204" pitchFamily="34" charset="0"/>
            </a:endParaRPr>
          </a:p>
          <a:p>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938306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79C0F-720D-43D9-FED4-622FC7A08FD3}"/>
              </a:ext>
            </a:extLst>
          </p:cNvPr>
          <p:cNvSpPr>
            <a:spLocks noGrp="1"/>
          </p:cNvSpPr>
          <p:nvPr>
            <p:ph type="title"/>
          </p:nvPr>
        </p:nvSpPr>
        <p:spPr>
          <a:xfrm>
            <a:off x="677334" y="609600"/>
            <a:ext cx="8596668" cy="1002453"/>
          </a:xfrm>
        </p:spPr>
        <p:txBody>
          <a:bodyPr/>
          <a:lstStyle/>
          <a:p>
            <a:r>
              <a:rPr lang="en-US" dirty="0"/>
              <a:t>Sections 7 and 8</a:t>
            </a:r>
            <a:br>
              <a:rPr lang="en-US" dirty="0"/>
            </a:br>
            <a:r>
              <a:rPr lang="en-US" sz="1600" i="1" dirty="0">
                <a:solidFill>
                  <a:prstClr val="black">
                    <a:lumMod val="50000"/>
                    <a:lumOff val="50000"/>
                  </a:prstClr>
                </a:solidFill>
                <a:latin typeface="Trebuchet MS" panose="020B0603020202020204"/>
              </a:rPr>
              <a:t>Penalties</a:t>
            </a:r>
            <a:r>
              <a:rPr kumimoji="0" lang="en-US" sz="1600" b="0" i="1" u="none" strike="noStrike" kern="1200" cap="none" spc="0" normalizeH="0" baseline="0" noProof="0" dirty="0">
                <a:ln>
                  <a:noFill/>
                </a:ln>
                <a:solidFill>
                  <a:prstClr val="black">
                    <a:lumMod val="50000"/>
                    <a:lumOff val="50000"/>
                  </a:prstClr>
                </a:solidFill>
                <a:effectLst/>
                <a:uLnTx/>
                <a:uFillTx/>
                <a:latin typeface="Trebuchet MS" panose="020B0603020202020204"/>
                <a:ea typeface="+mj-ea"/>
                <a:cs typeface="+mj-cs"/>
              </a:rPr>
              <a:t> and </a:t>
            </a:r>
            <a:r>
              <a:rPr lang="en-US" sz="1600" i="1" dirty="0">
                <a:solidFill>
                  <a:prstClr val="black">
                    <a:lumMod val="50000"/>
                    <a:lumOff val="50000"/>
                  </a:prstClr>
                </a:solidFill>
                <a:latin typeface="Trebuchet MS" panose="020B0603020202020204"/>
              </a:rPr>
              <a:t>Guardianship Fees</a:t>
            </a:r>
            <a:endParaRPr lang="en-US" i="1" dirty="0">
              <a:solidFill>
                <a:prstClr val="black">
                  <a:lumMod val="50000"/>
                  <a:lumOff val="50000"/>
                </a:prstClr>
              </a:solidFill>
            </a:endParaRPr>
          </a:p>
        </p:txBody>
      </p:sp>
      <p:sp>
        <p:nvSpPr>
          <p:cNvPr id="3" name="Content Placeholder 2">
            <a:extLst>
              <a:ext uri="{FF2B5EF4-FFF2-40B4-BE49-F238E27FC236}">
                <a16:creationId xmlns:a16="http://schemas.microsoft.com/office/drawing/2014/main" id="{E75D8131-08E8-63AD-FB0F-4A935CB40F48}"/>
              </a:ext>
            </a:extLst>
          </p:cNvPr>
          <p:cNvSpPr>
            <a:spLocks noGrp="1"/>
          </p:cNvSpPr>
          <p:nvPr>
            <p:ph idx="1"/>
          </p:nvPr>
        </p:nvSpPr>
        <p:spPr>
          <a:xfrm>
            <a:off x="677334" y="1612053"/>
            <a:ext cx="8596668" cy="4429310"/>
          </a:xfrm>
        </p:spPr>
        <p:txBody>
          <a:bodyPr vert="horz" lIns="91440" tIns="45720" rIns="91440" bIns="45720" rtlCol="0" anchor="t">
            <a:normAutofit/>
          </a:bodyPr>
          <a:lstStyle/>
          <a:p>
            <a:pPr marL="0" marR="0" indent="0">
              <a:lnSpc>
                <a:spcPct val="107000"/>
              </a:lnSpc>
              <a:spcBef>
                <a:spcPts val="0"/>
              </a:spcBef>
              <a:spcAft>
                <a:spcPts val="0"/>
              </a:spcAft>
              <a:buNone/>
            </a:pPr>
            <a:r>
              <a:rPr lang="en-US" sz="1800" kern="100" dirty="0">
                <a:effectLst/>
                <a:latin typeface="Calibri"/>
                <a:ea typeface="Calibri" panose="020F0502020204030204" pitchFamily="34" charset="0"/>
                <a:cs typeface="Calibri"/>
              </a:rPr>
              <a:t>Section </a:t>
            </a:r>
            <a:r>
              <a:rPr lang="en-US" kern="100" dirty="0">
                <a:latin typeface="Calibri"/>
                <a:ea typeface="Calibri" panose="020F0502020204030204" pitchFamily="34" charset="0"/>
                <a:cs typeface="Calibri"/>
              </a:rPr>
              <a:t>7</a:t>
            </a:r>
            <a:endParaRPr lang="en-US" sz="1800" kern="100" dirty="0">
              <a:effectLst/>
              <a:latin typeface="Calibri"/>
              <a:ea typeface="Calibri" panose="020F0502020204030204" pitchFamily="34" charset="0"/>
              <a:cs typeface="Calibri"/>
            </a:endParaRPr>
          </a:p>
          <a:p>
            <a:pPr marL="0" marR="0">
              <a:lnSpc>
                <a:spcPct val="107000"/>
              </a:lnSpc>
              <a:spcBef>
                <a:spcPts val="0"/>
              </a:spcBef>
              <a:spcAft>
                <a:spcPts val="0"/>
              </a:spcAft>
            </a:pPr>
            <a:r>
              <a:rPr lang="en-US" sz="1800" kern="100" dirty="0">
                <a:effectLst/>
                <a:latin typeface="Calibri"/>
                <a:ea typeface="Calibri" panose="020F0502020204030204" pitchFamily="34" charset="0"/>
                <a:cs typeface="Calibri"/>
              </a:rPr>
              <a:t>Replaces Section 73 of Chapter 111</a:t>
            </a:r>
          </a:p>
          <a:p>
            <a:pPr marL="0" marR="0">
              <a:lnSpc>
                <a:spcPct val="107000"/>
              </a:lnSpc>
              <a:spcBef>
                <a:spcPts val="0"/>
              </a:spcBef>
              <a:spcAft>
                <a:spcPts val="0"/>
              </a:spcAft>
            </a:pPr>
            <a:r>
              <a:rPr lang="en-US" sz="1800" kern="100" dirty="0">
                <a:effectLst/>
                <a:latin typeface="Calibri"/>
                <a:ea typeface="Calibri" panose="020F0502020204030204" pitchFamily="34" charset="0"/>
                <a:cs typeface="Calibri"/>
              </a:rPr>
              <a:t>Describes the penalties for operating a long-term facility without a license, including fines beginning at $1000 and a possible penalty of 2 years imprisonment.</a:t>
            </a:r>
          </a:p>
          <a:p>
            <a:pPr marL="0" marR="0">
              <a:lnSpc>
                <a:spcPct val="107000"/>
              </a:lnSpc>
              <a:spcBef>
                <a:spcPts val="0"/>
              </a:spcBef>
              <a:spcAft>
                <a:spcPts val="0"/>
              </a:spcAft>
            </a:pPr>
            <a:r>
              <a:rPr lang="en-US" sz="1800" kern="100" dirty="0">
                <a:effectLst/>
                <a:latin typeface="Calibri"/>
                <a:ea typeface="Calibri" panose="020F0502020204030204" pitchFamily="34" charset="0"/>
                <a:cs typeface="Calibri"/>
              </a:rPr>
              <a:t>Describes penalty for violating a rule or regulation issued pursuant to Chapter 111 section 71,72, and 72C increasing the maximum penalty from $50 to $500.</a:t>
            </a:r>
          </a:p>
          <a:p>
            <a:pPr marL="0" marR="0" indent="0">
              <a:lnSpc>
                <a:spcPct val="107000"/>
              </a:lnSpc>
              <a:spcBef>
                <a:spcPts val="0"/>
              </a:spcBef>
              <a:spcAft>
                <a:spcPts val="0"/>
              </a:spcAft>
              <a:buNone/>
            </a:pPr>
            <a:endParaRPr lang="en-US" sz="1800" kern="100">
              <a:effectLst/>
              <a:latin typeface="Calibri" panose="020F0502020204030204" pitchFamily="34" charset="0"/>
              <a:ea typeface="Calibri" panose="020F0502020204030204" pitchFamily="34" charset="0"/>
              <a:cs typeface="Calibri" panose="020F0502020204030204" pitchFamily="34" charset="0"/>
            </a:endParaRPr>
          </a:p>
          <a:p>
            <a:pPr marL="0" marR="0" indent="0">
              <a:lnSpc>
                <a:spcPct val="107000"/>
              </a:lnSpc>
              <a:spcBef>
                <a:spcPts val="0"/>
              </a:spcBef>
              <a:spcAft>
                <a:spcPts val="0"/>
              </a:spcAft>
              <a:buNone/>
            </a:pPr>
            <a:r>
              <a:rPr lang="en-US" sz="1800" kern="100" dirty="0">
                <a:effectLst/>
                <a:latin typeface="Calibri"/>
                <a:ea typeface="Calibri" panose="020F0502020204030204" pitchFamily="34" charset="0"/>
                <a:cs typeface="Calibri"/>
              </a:rPr>
              <a:t>Section </a:t>
            </a:r>
            <a:r>
              <a:rPr lang="en-US" kern="100" dirty="0">
                <a:latin typeface="Calibri"/>
                <a:ea typeface="Calibri" panose="020F0502020204030204" pitchFamily="34" charset="0"/>
                <a:cs typeface="Calibri"/>
              </a:rPr>
              <a:t>8</a:t>
            </a:r>
            <a:endParaRPr lang="en-US" sz="1800" kern="100" dirty="0">
              <a:effectLst/>
              <a:latin typeface="Calibri" panose="020F0502020204030204" pitchFamily="34" charset="0"/>
              <a:ea typeface="Calibri" panose="020F0502020204030204" pitchFamily="34" charset="0"/>
              <a:cs typeface="Calibri" panose="020F0502020204030204" pitchFamily="34" charset="0"/>
            </a:endParaRPr>
          </a:p>
          <a:p>
            <a:pPr marL="0">
              <a:lnSpc>
                <a:spcPct val="107000"/>
              </a:lnSpc>
              <a:spcBef>
                <a:spcPts val="0"/>
              </a:spcBef>
            </a:pPr>
            <a:r>
              <a:rPr lang="en-US" kern="100" dirty="0">
                <a:solidFill>
                  <a:srgbClr val="000000"/>
                </a:solidFill>
                <a:latin typeface="Calibri"/>
                <a:ea typeface="Calibri" panose="020F0502020204030204" pitchFamily="34" charset="0"/>
                <a:cs typeface="Calibri"/>
              </a:rPr>
              <a:t>Authorizes MassHealth applicants or members who cannot make medical decisions for themselves and have no health care agent </a:t>
            </a:r>
            <a:r>
              <a:rPr lang="en-US" kern="100" dirty="0">
                <a:solidFill>
                  <a:srgbClr val="000000"/>
                </a:solidFill>
                <a:effectLst/>
                <a:latin typeface="Calibri"/>
                <a:ea typeface="Calibri" panose="020F0502020204030204" pitchFamily="34" charset="0"/>
                <a:cs typeface="Calibri"/>
              </a:rPr>
              <a:t>to </a:t>
            </a:r>
            <a:r>
              <a:rPr lang="en-US" kern="100" dirty="0">
                <a:solidFill>
                  <a:srgbClr val="000000"/>
                </a:solidFill>
                <a:latin typeface="Calibri"/>
                <a:ea typeface="Calibri" panose="020F0502020204030204" pitchFamily="34" charset="0"/>
                <a:cs typeface="Calibri"/>
              </a:rPr>
              <a:t>retain </a:t>
            </a:r>
            <a:r>
              <a:rPr lang="en-US" kern="100" dirty="0">
                <a:solidFill>
                  <a:srgbClr val="000000"/>
                </a:solidFill>
                <a:effectLst/>
                <a:latin typeface="Calibri"/>
                <a:ea typeface="Calibri" panose="020F0502020204030204" pitchFamily="34" charset="0"/>
                <a:cs typeface="Calibri"/>
              </a:rPr>
              <a:t>more </a:t>
            </a:r>
            <a:r>
              <a:rPr lang="en-US" kern="100" dirty="0">
                <a:solidFill>
                  <a:srgbClr val="000000"/>
                </a:solidFill>
                <a:latin typeface="Calibri"/>
                <a:ea typeface="Calibri" panose="020F0502020204030204" pitchFamily="34" charset="0"/>
                <a:cs typeface="Calibri"/>
              </a:rPr>
              <a:t>of their own income, a maximum of $1,500, in order </a:t>
            </a:r>
            <a:r>
              <a:rPr lang="en-US" kern="100" dirty="0">
                <a:solidFill>
                  <a:srgbClr val="000000"/>
                </a:solidFill>
                <a:effectLst/>
                <a:latin typeface="Calibri"/>
                <a:ea typeface="Calibri" panose="020F0502020204030204" pitchFamily="34" charset="0"/>
                <a:cs typeface="Calibri"/>
              </a:rPr>
              <a:t>to </a:t>
            </a:r>
            <a:r>
              <a:rPr lang="en-US" kern="100" dirty="0">
                <a:solidFill>
                  <a:srgbClr val="000000"/>
                </a:solidFill>
                <a:latin typeface="Calibri"/>
                <a:ea typeface="Calibri" panose="020F0502020204030204" pitchFamily="34" charset="0"/>
                <a:cs typeface="Calibri"/>
              </a:rPr>
              <a:t>pay for </a:t>
            </a:r>
            <a:r>
              <a:rPr lang="en-US" kern="100" dirty="0">
                <a:solidFill>
                  <a:srgbClr val="000000"/>
                </a:solidFill>
                <a:effectLst/>
                <a:latin typeface="Calibri"/>
                <a:ea typeface="Calibri" panose="020F0502020204030204" pitchFamily="34" charset="0"/>
                <a:cs typeface="Calibri"/>
              </a:rPr>
              <a:t>the </a:t>
            </a:r>
            <a:r>
              <a:rPr lang="en-US" kern="100" dirty="0">
                <a:solidFill>
                  <a:srgbClr val="000000"/>
                </a:solidFill>
                <a:latin typeface="Calibri"/>
                <a:ea typeface="Calibri" panose="020F0502020204030204" pitchFamily="34" charset="0"/>
                <a:cs typeface="Calibri"/>
              </a:rPr>
              <a:t>necessary fees associated with appointing a guardian</a:t>
            </a:r>
            <a:r>
              <a:rPr lang="en-US" kern="100" dirty="0">
                <a:solidFill>
                  <a:srgbClr val="000000"/>
                </a:solidFill>
                <a:effectLst/>
                <a:latin typeface="Calibri"/>
                <a:ea typeface="Calibri" panose="020F0502020204030204" pitchFamily="34" charset="0"/>
                <a:cs typeface="Calibri"/>
              </a:rPr>
              <a:t>.</a:t>
            </a:r>
            <a:r>
              <a:rPr lang="en-US" kern="100" dirty="0">
                <a:solidFill>
                  <a:srgbClr val="000000"/>
                </a:solidFill>
                <a:latin typeface="Calibri"/>
                <a:ea typeface="Calibri" panose="020F0502020204030204" pitchFamily="34" charset="0"/>
                <a:cs typeface="Calibri"/>
              </a:rPr>
              <a:t> </a:t>
            </a:r>
            <a:endParaRPr lang="en-US" kern="100" dirty="0">
              <a:solidFill>
                <a:srgbClr val="000000"/>
              </a:solidFill>
              <a:effectLst/>
              <a:latin typeface="Calibri"/>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767211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79C0F-720D-43D9-FED4-622FC7A08FD3}"/>
              </a:ext>
            </a:extLst>
          </p:cNvPr>
          <p:cNvSpPr>
            <a:spLocks noGrp="1"/>
          </p:cNvSpPr>
          <p:nvPr>
            <p:ph type="title"/>
          </p:nvPr>
        </p:nvSpPr>
        <p:spPr>
          <a:xfrm>
            <a:off x="677334" y="609600"/>
            <a:ext cx="8596668" cy="1002453"/>
          </a:xfrm>
        </p:spPr>
        <p:txBody>
          <a:bodyPr/>
          <a:lstStyle/>
          <a:p>
            <a:r>
              <a:rPr lang="en-US"/>
              <a:t>Section 9</a:t>
            </a:r>
            <a:br>
              <a:rPr lang="en-US" dirty="0"/>
            </a:br>
            <a:r>
              <a:rPr lang="en-US" sz="1600" i="1" dirty="0">
                <a:solidFill>
                  <a:prstClr val="black">
                    <a:lumMod val="50000"/>
                    <a:lumOff val="50000"/>
                  </a:prstClr>
                </a:solidFill>
                <a:latin typeface="Trebuchet MS" panose="020B0603020202020204"/>
              </a:rPr>
              <a:t>Rate-setting</a:t>
            </a:r>
            <a:endParaRPr lang="en-US" i="1" dirty="0">
              <a:solidFill>
                <a:prstClr val="black">
                  <a:lumMod val="50000"/>
                  <a:lumOff val="50000"/>
                </a:prstClr>
              </a:solidFill>
            </a:endParaRPr>
          </a:p>
        </p:txBody>
      </p:sp>
      <p:sp>
        <p:nvSpPr>
          <p:cNvPr id="3" name="Content Placeholder 2">
            <a:extLst>
              <a:ext uri="{FF2B5EF4-FFF2-40B4-BE49-F238E27FC236}">
                <a16:creationId xmlns:a16="http://schemas.microsoft.com/office/drawing/2014/main" id="{E75D8131-08E8-63AD-FB0F-4A935CB40F48}"/>
              </a:ext>
            </a:extLst>
          </p:cNvPr>
          <p:cNvSpPr>
            <a:spLocks noGrp="1"/>
          </p:cNvSpPr>
          <p:nvPr>
            <p:ph idx="1"/>
          </p:nvPr>
        </p:nvSpPr>
        <p:spPr>
          <a:xfrm>
            <a:off x="677334" y="1612053"/>
            <a:ext cx="8596668" cy="4429310"/>
          </a:xfrm>
        </p:spPr>
        <p:txBody>
          <a:bodyPr vert="horz" lIns="91440" tIns="45720" rIns="91440" bIns="45720" rtlCol="0" anchor="t">
            <a:normAutofit/>
          </a:bodyPr>
          <a:lstStyle/>
          <a:p>
            <a:pPr marL="0" marR="0" indent="0">
              <a:lnSpc>
                <a:spcPct val="107000"/>
              </a:lnSpc>
              <a:spcBef>
                <a:spcPts val="0"/>
              </a:spcBef>
              <a:spcAft>
                <a:spcPts val="0"/>
              </a:spcAft>
              <a:buNone/>
            </a:pPr>
            <a:r>
              <a:rPr lang="en-US" sz="1800" kern="100" dirty="0">
                <a:effectLst/>
                <a:latin typeface="Calibri"/>
                <a:ea typeface="Calibri" panose="020F0502020204030204" pitchFamily="34" charset="0"/>
                <a:cs typeface="Calibri"/>
              </a:rPr>
              <a:t>Section 9</a:t>
            </a:r>
          </a:p>
          <a:p>
            <a:r>
              <a:rPr lang="en-US" kern="100" dirty="0">
                <a:effectLst/>
                <a:latin typeface="Calibri"/>
                <a:ea typeface="Calibri" panose="020F0502020204030204" pitchFamily="34" charset="0"/>
                <a:cs typeface="Calibri"/>
              </a:rPr>
              <a:t>Requires </a:t>
            </a:r>
            <a:r>
              <a:rPr lang="en-US" kern="100" dirty="0">
                <a:latin typeface="Calibri"/>
                <a:ea typeface="Calibri" panose="020F0502020204030204" pitchFamily="34" charset="0"/>
                <a:cs typeface="Calibri"/>
              </a:rPr>
              <a:t>MassHealth </a:t>
            </a:r>
            <a:r>
              <a:rPr lang="en-US" kern="100" dirty="0">
                <a:effectLst/>
                <a:latin typeface="Calibri"/>
                <a:ea typeface="Calibri" panose="020F0502020204030204" pitchFamily="34" charset="0"/>
                <a:cs typeface="Calibri"/>
              </a:rPr>
              <a:t>to set the base year to no more than 2 years prior to the current rate year for </a:t>
            </a:r>
            <a:r>
              <a:rPr lang="en-US" kern="100" dirty="0">
                <a:latin typeface="Calibri"/>
                <a:ea typeface="Calibri" panose="020F0502020204030204" pitchFamily="34" charset="0"/>
                <a:cs typeface="Calibri"/>
              </a:rPr>
              <a:t>the </a:t>
            </a:r>
            <a:r>
              <a:rPr lang="en-US" kern="100" dirty="0">
                <a:effectLst/>
                <a:latin typeface="Calibri"/>
                <a:ea typeface="Calibri" panose="020F0502020204030204" pitchFamily="34" charset="0"/>
                <a:cs typeface="Calibri"/>
              </a:rPr>
              <a:t>Medicaid rate determination purposes. </a:t>
            </a:r>
            <a:r>
              <a:rPr lang="en-US" kern="100" dirty="0">
                <a:latin typeface="Calibri"/>
                <a:ea typeface="Calibri" panose="020F0502020204030204" pitchFamily="34" charset="0"/>
                <a:cs typeface="Calibri"/>
              </a:rPr>
              <a:t>The first year this will be effective will be 2025, which will be based on 2023 data. </a:t>
            </a:r>
          </a:p>
          <a:p>
            <a:r>
              <a:rPr lang="en-US" kern="100" dirty="0">
                <a:latin typeface="Calibri"/>
                <a:ea typeface="Calibri" panose="020F0502020204030204" pitchFamily="34" charset="0"/>
                <a:cs typeface="Calibri"/>
              </a:rPr>
              <a:t>Directs MassHealth to establish skilled nursing facility rate add-on programs for bariatric patient care and one-on-one staffing of at-risk residents particularly those with suicidal ideation or aggressive behavior toward other residents or staff. </a:t>
            </a:r>
          </a:p>
          <a:p>
            <a:r>
              <a:rPr lang="en-US" kern="100" dirty="0">
                <a:latin typeface="Calibri"/>
                <a:ea typeface="Calibri" panose="020F0502020204030204" pitchFamily="34" charset="0"/>
                <a:cs typeface="Calibri"/>
              </a:rPr>
              <a:t>Grants MassHealth the authority to establish a rate add-on program to encourage the development of the small house nursing home model. </a:t>
            </a:r>
          </a:p>
        </p:txBody>
      </p:sp>
    </p:spTree>
    <p:extLst>
      <p:ext uri="{BB962C8B-B14F-4D97-AF65-F5344CB8AC3E}">
        <p14:creationId xmlns:p14="http://schemas.microsoft.com/office/powerpoint/2010/main" val="22790866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79C0F-720D-43D9-FED4-622FC7A08FD3}"/>
              </a:ext>
            </a:extLst>
          </p:cNvPr>
          <p:cNvSpPr>
            <a:spLocks noGrp="1"/>
          </p:cNvSpPr>
          <p:nvPr>
            <p:ph type="title"/>
          </p:nvPr>
        </p:nvSpPr>
        <p:spPr>
          <a:xfrm>
            <a:off x="677334" y="609600"/>
            <a:ext cx="8596668" cy="1002453"/>
          </a:xfrm>
        </p:spPr>
        <p:txBody>
          <a:bodyPr/>
          <a:lstStyle/>
          <a:p>
            <a:r>
              <a:rPr lang="en-US" dirty="0"/>
              <a:t>Sections 10 and 11</a:t>
            </a:r>
            <a:br>
              <a:rPr lang="en-US" dirty="0"/>
            </a:br>
            <a:r>
              <a:rPr lang="en-US" sz="1600" i="1" dirty="0">
                <a:solidFill>
                  <a:prstClr val="black">
                    <a:lumMod val="50000"/>
                    <a:lumOff val="50000"/>
                  </a:prstClr>
                </a:solidFill>
                <a:latin typeface="Trebuchet MS" panose="020B0603020202020204"/>
              </a:rPr>
              <a:t>Uniform Prior Authorization Forms, Prior Authorization Pilot</a:t>
            </a:r>
            <a:endParaRPr lang="en-US" i="1" dirty="0">
              <a:solidFill>
                <a:prstClr val="black">
                  <a:lumMod val="50000"/>
                  <a:lumOff val="50000"/>
                </a:prstClr>
              </a:solidFill>
            </a:endParaRPr>
          </a:p>
        </p:txBody>
      </p:sp>
      <p:sp>
        <p:nvSpPr>
          <p:cNvPr id="3" name="Content Placeholder 2">
            <a:extLst>
              <a:ext uri="{FF2B5EF4-FFF2-40B4-BE49-F238E27FC236}">
                <a16:creationId xmlns:a16="http://schemas.microsoft.com/office/drawing/2014/main" id="{E75D8131-08E8-63AD-FB0F-4A935CB40F48}"/>
              </a:ext>
            </a:extLst>
          </p:cNvPr>
          <p:cNvSpPr>
            <a:spLocks noGrp="1"/>
          </p:cNvSpPr>
          <p:nvPr>
            <p:ph idx="1"/>
          </p:nvPr>
        </p:nvSpPr>
        <p:spPr>
          <a:xfrm>
            <a:off x="677334" y="1612053"/>
            <a:ext cx="8596668" cy="4429310"/>
          </a:xfrm>
        </p:spPr>
        <p:txBody>
          <a:bodyPr vert="horz" lIns="91440" tIns="45720" rIns="91440" bIns="45720" rtlCol="0" anchor="t">
            <a:normAutofit/>
          </a:bodyPr>
          <a:lstStyle/>
          <a:p>
            <a:pPr marL="0" marR="0" indent="0">
              <a:lnSpc>
                <a:spcPct val="107000"/>
              </a:lnSpc>
              <a:spcBef>
                <a:spcPts val="0"/>
              </a:spcBef>
              <a:spcAft>
                <a:spcPts val="0"/>
              </a:spcAft>
              <a:buNone/>
            </a:pPr>
            <a:r>
              <a:rPr lang="en-US" sz="1800" kern="100">
                <a:effectLst/>
                <a:latin typeface="Calibri"/>
                <a:ea typeface="Calibri" panose="020F0502020204030204" pitchFamily="34" charset="0"/>
                <a:cs typeface="Calibri"/>
              </a:rPr>
              <a:t>Section </a:t>
            </a:r>
            <a:r>
              <a:rPr lang="en-US" kern="100">
                <a:latin typeface="Calibri"/>
                <a:ea typeface="Calibri" panose="020F0502020204030204" pitchFamily="34" charset="0"/>
                <a:cs typeface="Calibri"/>
              </a:rPr>
              <a:t>10</a:t>
            </a:r>
            <a:endParaRPr lang="en-US" sz="1800" kern="100" dirty="0">
              <a:effectLst/>
              <a:latin typeface="Calibri"/>
              <a:ea typeface="Calibri" panose="020F0502020204030204" pitchFamily="34" charset="0"/>
              <a:cs typeface="Calibri"/>
            </a:endParaRPr>
          </a:p>
          <a:p>
            <a:r>
              <a:rPr lang="en-US" kern="100">
                <a:solidFill>
                  <a:srgbClr val="000000"/>
                </a:solidFill>
                <a:effectLst/>
                <a:latin typeface="Calibri"/>
                <a:ea typeface="Calibri" panose="020F0502020204030204" pitchFamily="34" charset="0"/>
                <a:cs typeface="Calibri"/>
              </a:rPr>
              <a:t>Requires the </a:t>
            </a:r>
            <a:r>
              <a:rPr lang="en-US" kern="100">
                <a:solidFill>
                  <a:srgbClr val="000000"/>
                </a:solidFill>
                <a:latin typeface="Calibri"/>
                <a:ea typeface="Calibri" panose="020F0502020204030204" pitchFamily="34" charset="0"/>
                <a:cs typeface="Calibri"/>
              </a:rPr>
              <a:t>Division of Insurance </a:t>
            </a:r>
            <a:r>
              <a:rPr lang="en-US" kern="100">
                <a:solidFill>
                  <a:srgbClr val="000000"/>
                </a:solidFill>
                <a:effectLst/>
                <a:latin typeface="Calibri"/>
                <a:ea typeface="Calibri" panose="020F0502020204030204" pitchFamily="34" charset="0"/>
                <a:cs typeface="Calibri"/>
              </a:rPr>
              <a:t>to </a:t>
            </a:r>
            <a:r>
              <a:rPr lang="en-US" kern="100">
                <a:solidFill>
                  <a:srgbClr val="000000"/>
                </a:solidFill>
                <a:latin typeface="Calibri"/>
                <a:ea typeface="Calibri" panose="020F0502020204030204" pitchFamily="34" charset="0"/>
                <a:cs typeface="Calibri"/>
              </a:rPr>
              <a:t>develop and implement uniform </a:t>
            </a:r>
            <a:r>
              <a:rPr lang="en-US" kern="100">
                <a:solidFill>
                  <a:srgbClr val="000000"/>
                </a:solidFill>
                <a:effectLst/>
                <a:latin typeface="Calibri"/>
                <a:ea typeface="Calibri" panose="020F0502020204030204" pitchFamily="34" charset="0"/>
                <a:cs typeface="Calibri"/>
              </a:rPr>
              <a:t>prior </a:t>
            </a:r>
            <a:r>
              <a:rPr lang="en-US" kern="100">
                <a:solidFill>
                  <a:srgbClr val="000000"/>
                </a:solidFill>
                <a:latin typeface="Calibri"/>
                <a:ea typeface="Calibri" panose="020F0502020204030204" pitchFamily="34" charset="0"/>
                <a:cs typeface="Calibri"/>
              </a:rPr>
              <a:t>authorization forms for admissions from acute care hospitals to post-acute care facilities. </a:t>
            </a:r>
          </a:p>
          <a:p>
            <a:pPr marL="0" indent="0">
              <a:buNone/>
            </a:pPr>
            <a:r>
              <a:rPr lang="en-US" kern="100" dirty="0">
                <a:solidFill>
                  <a:srgbClr val="000000"/>
                </a:solidFill>
                <a:latin typeface="Calibri"/>
                <a:ea typeface="Calibri" panose="020F0502020204030204" pitchFamily="34" charset="0"/>
                <a:cs typeface="Calibri"/>
              </a:rPr>
              <a:t>Section 11 </a:t>
            </a:r>
          </a:p>
          <a:p>
            <a:r>
              <a:rPr lang="en-US" kern="100">
                <a:solidFill>
                  <a:srgbClr val="000000"/>
                </a:solidFill>
                <a:latin typeface="Calibri"/>
                <a:cs typeface="Calibri"/>
              </a:rPr>
              <a:t>Requires that all payers, including MassHealth, to approve or deny a request for prior authorization for admissions from acute care hospitals to post-acute care facilities or home health agencies for post-acute care services, by the next business day or to waive prior authorization altogether when a patient can be admitted over the weekend. </a:t>
            </a:r>
          </a:p>
          <a:p>
            <a:r>
              <a:rPr lang="en-US" kern="100" dirty="0">
                <a:solidFill>
                  <a:srgbClr val="000000"/>
                </a:solidFill>
                <a:latin typeface="Calibri"/>
                <a:cs typeface="Calibri"/>
              </a:rPr>
              <a:t>In the case of prior authorization for non-emergency transportation between health care facilities, once authorization has been granted, that authorization must remain valid for at least 7 days. </a:t>
            </a:r>
          </a:p>
          <a:p>
            <a:endParaRPr lang="en-US" sz="1700" kern="100" dirty="0">
              <a:solidFill>
                <a:srgbClr val="000000"/>
              </a:solidFill>
              <a:latin typeface="Calibri"/>
              <a:cs typeface="Calibri"/>
            </a:endParaRPr>
          </a:p>
        </p:txBody>
      </p:sp>
    </p:spTree>
    <p:extLst>
      <p:ext uri="{BB962C8B-B14F-4D97-AF65-F5344CB8AC3E}">
        <p14:creationId xmlns:p14="http://schemas.microsoft.com/office/powerpoint/2010/main" val="8862285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79C0F-720D-43D9-FED4-622FC7A08FD3}"/>
              </a:ext>
            </a:extLst>
          </p:cNvPr>
          <p:cNvSpPr>
            <a:spLocks noGrp="1"/>
          </p:cNvSpPr>
          <p:nvPr>
            <p:ph type="title"/>
          </p:nvPr>
        </p:nvSpPr>
        <p:spPr>
          <a:xfrm>
            <a:off x="677334" y="609600"/>
            <a:ext cx="8596668" cy="1002453"/>
          </a:xfrm>
        </p:spPr>
        <p:txBody>
          <a:bodyPr/>
          <a:lstStyle/>
          <a:p>
            <a:r>
              <a:rPr lang="en-US"/>
              <a:t>Section 12</a:t>
            </a:r>
            <a:br>
              <a:rPr lang="en-US" dirty="0"/>
            </a:br>
            <a:r>
              <a:rPr lang="en-US" sz="1600" i="1" dirty="0">
                <a:solidFill>
                  <a:prstClr val="black">
                    <a:lumMod val="50000"/>
                    <a:lumOff val="50000"/>
                  </a:prstClr>
                </a:solidFill>
                <a:latin typeface="Trebuchet MS" panose="020B0603020202020204"/>
              </a:rPr>
              <a:t>Hospital Throughput Task Force</a:t>
            </a:r>
            <a:endParaRPr lang="en-US" i="1" dirty="0">
              <a:solidFill>
                <a:prstClr val="black">
                  <a:lumMod val="50000"/>
                  <a:lumOff val="50000"/>
                </a:prstClr>
              </a:solidFill>
            </a:endParaRPr>
          </a:p>
        </p:txBody>
      </p:sp>
      <p:sp>
        <p:nvSpPr>
          <p:cNvPr id="3" name="Content Placeholder 2">
            <a:extLst>
              <a:ext uri="{FF2B5EF4-FFF2-40B4-BE49-F238E27FC236}">
                <a16:creationId xmlns:a16="http://schemas.microsoft.com/office/drawing/2014/main" id="{E75D8131-08E8-63AD-FB0F-4A935CB40F48}"/>
              </a:ext>
            </a:extLst>
          </p:cNvPr>
          <p:cNvSpPr>
            <a:spLocks noGrp="1"/>
          </p:cNvSpPr>
          <p:nvPr>
            <p:ph idx="1"/>
          </p:nvPr>
        </p:nvSpPr>
        <p:spPr>
          <a:xfrm>
            <a:off x="677334" y="1612053"/>
            <a:ext cx="8596668" cy="4429310"/>
          </a:xfrm>
        </p:spPr>
        <p:txBody>
          <a:bodyPr vert="horz" lIns="91440" tIns="45720" rIns="91440" bIns="45720" rtlCol="0" anchor="t">
            <a:normAutofit/>
          </a:bodyPr>
          <a:lstStyle/>
          <a:p>
            <a:pPr marL="285750" indent="-285750">
              <a:lnSpc>
                <a:spcPct val="107000"/>
              </a:lnSpc>
              <a:spcBef>
                <a:spcPts val="0"/>
              </a:spcBef>
            </a:pPr>
            <a:r>
              <a:rPr lang="en-US" kern="100" dirty="0">
                <a:solidFill>
                  <a:srgbClr val="000000"/>
                </a:solidFill>
                <a:latin typeface="Calibri"/>
                <a:cs typeface="Calibri"/>
              </a:rPr>
              <a:t>Establishes a task force to study and propose recommendations </a:t>
            </a:r>
            <a:r>
              <a:rPr lang="en-US" kern="100" dirty="0">
                <a:solidFill>
                  <a:srgbClr val="000000"/>
                </a:solidFill>
                <a:effectLst/>
                <a:latin typeface="Calibri"/>
                <a:ea typeface="Calibri" panose="020F0502020204030204" pitchFamily="34" charset="0"/>
                <a:cs typeface="Calibri"/>
              </a:rPr>
              <a:t>to </a:t>
            </a:r>
            <a:r>
              <a:rPr lang="en-US" kern="100" dirty="0">
                <a:solidFill>
                  <a:srgbClr val="000000"/>
                </a:solidFill>
                <a:latin typeface="Calibri"/>
                <a:cs typeface="Calibri"/>
              </a:rPr>
              <a:t>address acute care hospital throughput challenges </a:t>
            </a:r>
            <a:r>
              <a:rPr lang="en-US" kern="100" dirty="0">
                <a:solidFill>
                  <a:srgbClr val="000000"/>
                </a:solidFill>
                <a:latin typeface="Calibri"/>
                <a:ea typeface="Calibri" panose="020F0502020204030204" pitchFamily="34" charset="0"/>
                <a:cs typeface="Calibri"/>
              </a:rPr>
              <a:t>and </a:t>
            </a:r>
            <a:r>
              <a:rPr lang="en-US" kern="100" dirty="0">
                <a:solidFill>
                  <a:srgbClr val="000000"/>
                </a:solidFill>
                <a:latin typeface="Calibri"/>
                <a:cs typeface="Calibri"/>
              </a:rPr>
              <a:t>the impact of persistent delays in discharging patients </a:t>
            </a:r>
            <a:r>
              <a:rPr lang="en-US" kern="100" dirty="0">
                <a:solidFill>
                  <a:srgbClr val="000000"/>
                </a:solidFill>
                <a:latin typeface="Calibri"/>
                <a:ea typeface="Calibri" panose="020F0502020204030204" pitchFamily="34" charset="0"/>
                <a:cs typeface="Calibri"/>
              </a:rPr>
              <a:t>from acute to post-acute care </a:t>
            </a:r>
            <a:r>
              <a:rPr lang="en-US" kern="100" dirty="0">
                <a:solidFill>
                  <a:srgbClr val="000000"/>
                </a:solidFill>
                <a:latin typeface="Calibri"/>
                <a:cs typeface="Calibri"/>
              </a:rPr>
              <a:t>settings</a:t>
            </a:r>
            <a:r>
              <a:rPr lang="en-US" kern="100" dirty="0">
                <a:solidFill>
                  <a:srgbClr val="000000"/>
                </a:solidFill>
                <a:latin typeface="Calibri"/>
                <a:ea typeface="Calibri" panose="020F0502020204030204" pitchFamily="34" charset="0"/>
                <a:cs typeface="Calibri"/>
              </a:rPr>
              <a:t>.</a:t>
            </a:r>
            <a:endParaRPr lang="en-US" dirty="0"/>
          </a:p>
          <a:p>
            <a:r>
              <a:rPr lang="en-US" kern="100" dirty="0">
                <a:solidFill>
                  <a:srgbClr val="000000"/>
                </a:solidFill>
                <a:latin typeface="Calibri"/>
                <a:cs typeface="Calibri"/>
              </a:rPr>
              <a:t>The task force will examine hospital discharge planning and case management practices; administrative legal and regulatory barriers to discharge; efforts to increase public awareness of health care proxies; post-acute care capacity constraints; the effectiveness of interagency coordination; and other items</a:t>
            </a:r>
          </a:p>
          <a:p>
            <a:pPr lvl="1"/>
            <a:r>
              <a:rPr lang="en-US" kern="100">
                <a:solidFill>
                  <a:srgbClr val="000000"/>
                </a:solidFill>
                <a:latin typeface="Calibri"/>
                <a:cs typeface="Calibri"/>
              </a:rPr>
              <a:t>Clauses xii, xiii, xiv added by Amendment 22 to H4178</a:t>
            </a:r>
            <a:endParaRPr lang="en-US"/>
          </a:p>
          <a:p>
            <a:endParaRPr lang="en-US" kern="100" dirty="0">
              <a:solidFill>
                <a:srgbClr val="000000"/>
              </a:solidFill>
              <a:latin typeface="Calibri"/>
              <a:cs typeface="Calibri"/>
            </a:endParaRPr>
          </a:p>
          <a:p>
            <a:endParaRPr lang="en-US" sz="1700" kern="100" dirty="0">
              <a:solidFill>
                <a:srgbClr val="000000"/>
              </a:solidFill>
              <a:latin typeface="Calibri"/>
              <a:cs typeface="Calibri"/>
            </a:endParaRPr>
          </a:p>
        </p:txBody>
      </p:sp>
    </p:spTree>
    <p:extLst>
      <p:ext uri="{BB962C8B-B14F-4D97-AF65-F5344CB8AC3E}">
        <p14:creationId xmlns:p14="http://schemas.microsoft.com/office/powerpoint/2010/main" val="9595727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79C0F-720D-43D9-FED4-622FC7A08FD3}"/>
              </a:ext>
            </a:extLst>
          </p:cNvPr>
          <p:cNvSpPr>
            <a:spLocks noGrp="1"/>
          </p:cNvSpPr>
          <p:nvPr>
            <p:ph type="title"/>
          </p:nvPr>
        </p:nvSpPr>
        <p:spPr>
          <a:xfrm>
            <a:off x="677334" y="609600"/>
            <a:ext cx="8596668" cy="1002453"/>
          </a:xfrm>
        </p:spPr>
        <p:txBody>
          <a:bodyPr/>
          <a:lstStyle/>
          <a:p>
            <a:r>
              <a:rPr lang="en-US" dirty="0"/>
              <a:t>Section 13</a:t>
            </a:r>
            <a:br>
              <a:rPr lang="en-US" dirty="0"/>
            </a:br>
            <a:r>
              <a:rPr lang="en-US" sz="1600" i="1">
                <a:solidFill>
                  <a:prstClr val="black">
                    <a:lumMod val="50000"/>
                    <a:lumOff val="50000"/>
                  </a:prstClr>
                </a:solidFill>
                <a:latin typeface="Trebuchet MS" panose="020B0603020202020204"/>
              </a:rPr>
              <a:t>MassHealth Long-Term Care Eligibility</a:t>
            </a:r>
            <a:endParaRPr lang="en-US" i="1">
              <a:solidFill>
                <a:prstClr val="black">
                  <a:lumMod val="50000"/>
                  <a:lumOff val="50000"/>
                </a:prstClr>
              </a:solidFill>
            </a:endParaRPr>
          </a:p>
        </p:txBody>
      </p:sp>
      <p:sp>
        <p:nvSpPr>
          <p:cNvPr id="3" name="Content Placeholder 2">
            <a:extLst>
              <a:ext uri="{FF2B5EF4-FFF2-40B4-BE49-F238E27FC236}">
                <a16:creationId xmlns:a16="http://schemas.microsoft.com/office/drawing/2014/main" id="{E75D8131-08E8-63AD-FB0F-4A935CB40F48}"/>
              </a:ext>
            </a:extLst>
          </p:cNvPr>
          <p:cNvSpPr>
            <a:spLocks noGrp="1"/>
          </p:cNvSpPr>
          <p:nvPr>
            <p:ph idx="1"/>
          </p:nvPr>
        </p:nvSpPr>
        <p:spPr>
          <a:xfrm>
            <a:off x="677334" y="1612053"/>
            <a:ext cx="8596668" cy="4429310"/>
          </a:xfrm>
        </p:spPr>
        <p:txBody>
          <a:bodyPr vert="horz" lIns="91440" tIns="45720" rIns="91440" bIns="45720" rtlCol="0" anchor="t">
            <a:normAutofit/>
          </a:bodyPr>
          <a:lstStyle/>
          <a:p>
            <a:r>
              <a:rPr lang="en-US" kern="100">
                <a:solidFill>
                  <a:srgbClr val="000000"/>
                </a:solidFill>
                <a:latin typeface="Calibri"/>
                <a:cs typeface="Calibri"/>
              </a:rPr>
              <a:t>Requires MassHealth to study the cost and feasibility of changes </a:t>
            </a:r>
            <a:r>
              <a:rPr lang="en-US" kern="100">
                <a:solidFill>
                  <a:srgbClr val="000000"/>
                </a:solidFill>
                <a:effectLst/>
                <a:latin typeface="Calibri"/>
                <a:ea typeface="Calibri" panose="020F0502020204030204" pitchFamily="34" charset="0"/>
                <a:cs typeface="Calibri"/>
              </a:rPr>
              <a:t>to </a:t>
            </a:r>
            <a:r>
              <a:rPr lang="en-US" kern="100">
                <a:solidFill>
                  <a:srgbClr val="000000"/>
                </a:solidFill>
                <a:latin typeface="Calibri"/>
                <a:ea typeface="Calibri" panose="020F0502020204030204" pitchFamily="34" charset="0"/>
                <a:cs typeface="Calibri"/>
              </a:rPr>
              <a:t>its eligibility </a:t>
            </a:r>
            <a:r>
              <a:rPr lang="en-US" kern="100">
                <a:solidFill>
                  <a:srgbClr val="000000"/>
                </a:solidFill>
                <a:latin typeface="Calibri"/>
                <a:cs typeface="Calibri"/>
              </a:rPr>
              <a:t>requirements for with the goal of reducing the time applicants spend at acute-care hospitals awaiting long-term </a:t>
            </a:r>
            <a:r>
              <a:rPr lang="en-US" kern="100">
                <a:solidFill>
                  <a:srgbClr val="000000"/>
                </a:solidFill>
                <a:latin typeface="Calibri"/>
                <a:ea typeface="Calibri" panose="020F0502020204030204" pitchFamily="34" charset="0"/>
                <a:cs typeface="Calibri"/>
              </a:rPr>
              <a:t>care </a:t>
            </a:r>
            <a:r>
              <a:rPr lang="en-US" kern="100">
                <a:solidFill>
                  <a:srgbClr val="000000"/>
                </a:solidFill>
                <a:latin typeface="Calibri"/>
                <a:cs typeface="Calibri"/>
              </a:rPr>
              <a:t>eligibility determinations</a:t>
            </a:r>
            <a:r>
              <a:rPr lang="en-US" kern="100" dirty="0">
                <a:solidFill>
                  <a:srgbClr val="000000"/>
                </a:solidFill>
                <a:latin typeface="Calibri"/>
                <a:ea typeface="Calibri" panose="020F0502020204030204" pitchFamily="34" charset="0"/>
                <a:cs typeface="Calibri"/>
              </a:rPr>
              <a:t>.</a:t>
            </a:r>
            <a:endParaRPr lang="en-US" kern="100" dirty="0">
              <a:solidFill>
                <a:srgbClr val="000000"/>
              </a:solidFill>
              <a:latin typeface="Calibri"/>
              <a:cs typeface="Calibri"/>
            </a:endParaRPr>
          </a:p>
          <a:p>
            <a:r>
              <a:rPr lang="en-US" kern="100" dirty="0">
                <a:solidFill>
                  <a:srgbClr val="000000"/>
                </a:solidFill>
                <a:latin typeface="Calibri"/>
                <a:cs typeface="Calibri"/>
              </a:rPr>
              <a:t>The study will consider improvements to the eligibility determination process; establishing a rebuttable presumption of eligibility; guaranteeing payment for long-term care services for up to 1 year; and expanding the undue hardship waiver criteria.</a:t>
            </a:r>
          </a:p>
          <a:p>
            <a:pPr marL="285750" indent="-285750">
              <a:lnSpc>
                <a:spcPct val="107000"/>
              </a:lnSpc>
              <a:spcBef>
                <a:spcPts val="0"/>
              </a:spcBef>
            </a:pPr>
            <a:endParaRPr lang="en-US" kern="100" dirty="0">
              <a:solidFill>
                <a:srgbClr val="000000"/>
              </a:solidFill>
              <a:latin typeface="Calibri"/>
              <a:cs typeface="Calibri"/>
            </a:endParaRPr>
          </a:p>
          <a:p>
            <a:endParaRPr lang="en-US" kern="100" dirty="0">
              <a:solidFill>
                <a:srgbClr val="000000"/>
              </a:solidFill>
              <a:latin typeface="Calibri"/>
              <a:cs typeface="Calibri"/>
            </a:endParaRPr>
          </a:p>
          <a:p>
            <a:endParaRPr lang="en-US" sz="1700" kern="100" dirty="0">
              <a:solidFill>
                <a:srgbClr val="000000"/>
              </a:solidFill>
              <a:latin typeface="Calibri"/>
              <a:cs typeface="Calibri"/>
            </a:endParaRPr>
          </a:p>
        </p:txBody>
      </p:sp>
    </p:spTree>
    <p:extLst>
      <p:ext uri="{BB962C8B-B14F-4D97-AF65-F5344CB8AC3E}">
        <p14:creationId xmlns:p14="http://schemas.microsoft.com/office/powerpoint/2010/main" val="12215729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79C0F-720D-43D9-FED4-622FC7A08FD3}"/>
              </a:ext>
            </a:extLst>
          </p:cNvPr>
          <p:cNvSpPr>
            <a:spLocks noGrp="1"/>
          </p:cNvSpPr>
          <p:nvPr>
            <p:ph type="title"/>
          </p:nvPr>
        </p:nvSpPr>
        <p:spPr>
          <a:xfrm>
            <a:off x="677334" y="609600"/>
            <a:ext cx="8596668" cy="1002453"/>
          </a:xfrm>
        </p:spPr>
        <p:txBody>
          <a:bodyPr/>
          <a:lstStyle/>
          <a:p>
            <a:r>
              <a:rPr lang="en-US"/>
              <a:t>Section 13A</a:t>
            </a:r>
            <a:br>
              <a:rPr lang="en-US" dirty="0"/>
            </a:br>
            <a:r>
              <a:rPr lang="en-US" sz="1600" i="1">
                <a:solidFill>
                  <a:prstClr val="black">
                    <a:lumMod val="50000"/>
                    <a:lumOff val="50000"/>
                  </a:prstClr>
                </a:solidFill>
                <a:latin typeface="Trebuchet MS" panose="020B0603020202020204"/>
              </a:rPr>
              <a:t>Rest Home Task Force</a:t>
            </a:r>
            <a:endParaRPr lang="en-US" i="1">
              <a:solidFill>
                <a:prstClr val="black">
                  <a:lumMod val="50000"/>
                  <a:lumOff val="50000"/>
                </a:prstClr>
              </a:solidFill>
            </a:endParaRPr>
          </a:p>
        </p:txBody>
      </p:sp>
      <p:sp>
        <p:nvSpPr>
          <p:cNvPr id="3" name="Content Placeholder 2">
            <a:extLst>
              <a:ext uri="{FF2B5EF4-FFF2-40B4-BE49-F238E27FC236}">
                <a16:creationId xmlns:a16="http://schemas.microsoft.com/office/drawing/2014/main" id="{E75D8131-08E8-63AD-FB0F-4A935CB40F48}"/>
              </a:ext>
            </a:extLst>
          </p:cNvPr>
          <p:cNvSpPr>
            <a:spLocks noGrp="1"/>
          </p:cNvSpPr>
          <p:nvPr>
            <p:ph idx="1"/>
          </p:nvPr>
        </p:nvSpPr>
        <p:spPr>
          <a:xfrm>
            <a:off x="677334" y="1612053"/>
            <a:ext cx="8596668" cy="4429310"/>
          </a:xfrm>
        </p:spPr>
        <p:txBody>
          <a:bodyPr vert="horz" lIns="91440" tIns="45720" rIns="91440" bIns="45720" rtlCol="0" anchor="t">
            <a:normAutofit/>
          </a:bodyPr>
          <a:lstStyle/>
          <a:p>
            <a:r>
              <a:rPr lang="en-US" kern="100">
                <a:latin typeface="Calibri"/>
                <a:cs typeface="Calibri"/>
              </a:rPr>
              <a:t>Added via Amendment #16 to H4178</a:t>
            </a:r>
            <a:endParaRPr lang="en-US" kern="100" dirty="0">
              <a:latin typeface="Calibri"/>
              <a:cs typeface="Calibri"/>
            </a:endParaRPr>
          </a:p>
          <a:p>
            <a:r>
              <a:rPr lang="en-US" kern="100" dirty="0">
                <a:latin typeface="Calibri"/>
                <a:cs typeface="Calibri"/>
              </a:rPr>
              <a:t>Establishes a task force to study and propose recommendations </a:t>
            </a:r>
            <a:r>
              <a:rPr lang="en-US" kern="100" dirty="0">
                <a:effectLst/>
                <a:latin typeface="Calibri"/>
                <a:ea typeface="Calibri" panose="020F0502020204030204" pitchFamily="34" charset="0"/>
                <a:cs typeface="Calibri"/>
              </a:rPr>
              <a:t>to </a:t>
            </a:r>
            <a:r>
              <a:rPr lang="en-US" kern="100" dirty="0">
                <a:latin typeface="Calibri"/>
                <a:ea typeface="Calibri" panose="020F0502020204030204" pitchFamily="34" charset="0"/>
                <a:cs typeface="Calibri"/>
              </a:rPr>
              <a:t>address </a:t>
            </a:r>
            <a:r>
              <a:rPr lang="en-US" kern="100" dirty="0">
                <a:latin typeface="Calibri"/>
                <a:cs typeface="Calibri"/>
              </a:rPr>
              <a:t>the governance and regulatory structure of rest homes in the Commonwealth</a:t>
            </a:r>
            <a:r>
              <a:rPr lang="en-US" kern="100" dirty="0">
                <a:latin typeface="Calibri"/>
                <a:ea typeface="Calibri" panose="020F0502020204030204" pitchFamily="34" charset="0"/>
                <a:cs typeface="Calibri"/>
              </a:rPr>
              <a:t>.</a:t>
            </a:r>
            <a:endParaRPr lang="en-US" kern="100" dirty="0">
              <a:latin typeface="Calibri"/>
              <a:cs typeface="Calibri"/>
            </a:endParaRPr>
          </a:p>
          <a:p>
            <a:r>
              <a:rPr lang="en-US" kern="100" dirty="0">
                <a:latin typeface="Calibri"/>
                <a:cs typeface="Calibri"/>
              </a:rPr>
              <a:t>The task force will examine the licensing, regulatory, and reporting structure for rest homes; inventory rest homes; review recent rest home closures; review current rate structures; and other items.</a:t>
            </a:r>
          </a:p>
          <a:p>
            <a:endParaRPr lang="en-US" sz="1100" kern="100">
              <a:solidFill>
                <a:srgbClr val="000000"/>
              </a:solidFill>
              <a:latin typeface="Calibri"/>
              <a:cs typeface="Calibri"/>
            </a:endParaRPr>
          </a:p>
          <a:p>
            <a:endParaRPr lang="en-US" kern="100" dirty="0">
              <a:solidFill>
                <a:srgbClr val="000000"/>
              </a:solidFill>
              <a:latin typeface="Calibri"/>
              <a:cs typeface="Calibri"/>
            </a:endParaRPr>
          </a:p>
          <a:p>
            <a:pPr marL="285750" indent="-285750">
              <a:lnSpc>
                <a:spcPct val="107000"/>
              </a:lnSpc>
              <a:spcBef>
                <a:spcPts val="0"/>
              </a:spcBef>
            </a:pPr>
            <a:endParaRPr lang="en-US" kern="100" dirty="0">
              <a:solidFill>
                <a:srgbClr val="000000"/>
              </a:solidFill>
              <a:latin typeface="Calibri"/>
              <a:cs typeface="Calibri"/>
            </a:endParaRPr>
          </a:p>
          <a:p>
            <a:endParaRPr lang="en-US" kern="100" dirty="0">
              <a:solidFill>
                <a:srgbClr val="000000"/>
              </a:solidFill>
              <a:latin typeface="Calibri"/>
              <a:cs typeface="Calibri"/>
            </a:endParaRPr>
          </a:p>
          <a:p>
            <a:endParaRPr lang="en-US" sz="1700" kern="100" dirty="0">
              <a:solidFill>
                <a:srgbClr val="000000"/>
              </a:solidFill>
              <a:latin typeface="Calibri"/>
              <a:cs typeface="Calibri"/>
            </a:endParaRPr>
          </a:p>
        </p:txBody>
      </p:sp>
    </p:spTree>
    <p:extLst>
      <p:ext uri="{BB962C8B-B14F-4D97-AF65-F5344CB8AC3E}">
        <p14:creationId xmlns:p14="http://schemas.microsoft.com/office/powerpoint/2010/main" val="18780766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79C0F-720D-43D9-FED4-622FC7A08FD3}"/>
              </a:ext>
            </a:extLst>
          </p:cNvPr>
          <p:cNvSpPr>
            <a:spLocks noGrp="1"/>
          </p:cNvSpPr>
          <p:nvPr>
            <p:ph type="title"/>
          </p:nvPr>
        </p:nvSpPr>
        <p:spPr>
          <a:xfrm>
            <a:off x="677334" y="609600"/>
            <a:ext cx="8596668" cy="1002453"/>
          </a:xfrm>
        </p:spPr>
        <p:txBody>
          <a:bodyPr/>
          <a:lstStyle/>
          <a:p>
            <a:r>
              <a:rPr lang="en-US" dirty="0"/>
              <a:t>Section 14</a:t>
            </a:r>
            <a:br>
              <a:rPr lang="en-US" dirty="0"/>
            </a:br>
            <a:r>
              <a:rPr lang="en-US" sz="1600" i="1" dirty="0">
                <a:solidFill>
                  <a:prstClr val="black">
                    <a:lumMod val="50000"/>
                    <a:lumOff val="50000"/>
                  </a:prstClr>
                </a:solidFill>
                <a:latin typeface="Trebuchet MS" panose="020B0603020202020204"/>
              </a:rPr>
              <a:t>HPC Study of Medicare ACOs</a:t>
            </a:r>
            <a:endParaRPr lang="en-US" i="1" dirty="0">
              <a:solidFill>
                <a:prstClr val="black">
                  <a:lumMod val="50000"/>
                  <a:lumOff val="50000"/>
                </a:prstClr>
              </a:solidFill>
            </a:endParaRPr>
          </a:p>
        </p:txBody>
      </p:sp>
      <p:sp>
        <p:nvSpPr>
          <p:cNvPr id="3" name="Content Placeholder 2">
            <a:extLst>
              <a:ext uri="{FF2B5EF4-FFF2-40B4-BE49-F238E27FC236}">
                <a16:creationId xmlns:a16="http://schemas.microsoft.com/office/drawing/2014/main" id="{E75D8131-08E8-63AD-FB0F-4A935CB40F48}"/>
              </a:ext>
            </a:extLst>
          </p:cNvPr>
          <p:cNvSpPr>
            <a:spLocks noGrp="1"/>
          </p:cNvSpPr>
          <p:nvPr>
            <p:ph idx="1"/>
          </p:nvPr>
        </p:nvSpPr>
        <p:spPr>
          <a:xfrm>
            <a:off x="677334" y="1749350"/>
            <a:ext cx="8596668" cy="4429310"/>
          </a:xfrm>
        </p:spPr>
        <p:txBody>
          <a:bodyPr vert="horz" lIns="91440" tIns="45720" rIns="91440" bIns="45720" rtlCol="0" anchor="t">
            <a:normAutofit/>
          </a:bodyPr>
          <a:lstStyle/>
          <a:p>
            <a:r>
              <a:rPr lang="en-US" kern="100">
                <a:latin typeface="Calibri"/>
                <a:cs typeface="Calibri"/>
              </a:rPr>
              <a:t>Requires the Health Policy Commission (HPC) to conduct an analysis and issue a report on the impact of Medicare accountable care organizations</a:t>
            </a:r>
            <a:r>
              <a:rPr lang="en-US" b="1" kern="100" dirty="0">
                <a:latin typeface="Calibri"/>
                <a:cs typeface="Calibri"/>
              </a:rPr>
              <a:t> </a:t>
            </a:r>
            <a:r>
              <a:rPr lang="en-US" kern="100">
                <a:latin typeface="Calibri"/>
                <a:cs typeface="Calibri"/>
              </a:rPr>
              <a:t>on the financial viability of long-term care facilities and continued access to services for Medicare patients.</a:t>
            </a:r>
          </a:p>
          <a:p>
            <a:endParaRPr lang="en-US" sz="1100" kern="100">
              <a:solidFill>
                <a:srgbClr val="000000"/>
              </a:solidFill>
              <a:latin typeface="Calibri"/>
              <a:cs typeface="Calibri"/>
            </a:endParaRPr>
          </a:p>
          <a:p>
            <a:endParaRPr lang="en-US" kern="100" dirty="0">
              <a:solidFill>
                <a:srgbClr val="000000"/>
              </a:solidFill>
              <a:latin typeface="Calibri"/>
              <a:cs typeface="Calibri"/>
            </a:endParaRPr>
          </a:p>
          <a:p>
            <a:pPr marL="285750" indent="-285750">
              <a:lnSpc>
                <a:spcPct val="107000"/>
              </a:lnSpc>
              <a:spcBef>
                <a:spcPts val="0"/>
              </a:spcBef>
            </a:pPr>
            <a:endParaRPr lang="en-US" kern="100" dirty="0">
              <a:solidFill>
                <a:srgbClr val="000000"/>
              </a:solidFill>
              <a:latin typeface="Calibri"/>
              <a:cs typeface="Calibri"/>
            </a:endParaRPr>
          </a:p>
          <a:p>
            <a:endParaRPr lang="en-US" kern="100" dirty="0">
              <a:solidFill>
                <a:srgbClr val="000000"/>
              </a:solidFill>
              <a:latin typeface="Calibri"/>
              <a:cs typeface="Calibri"/>
            </a:endParaRPr>
          </a:p>
          <a:p>
            <a:endParaRPr lang="en-US" sz="1700" kern="100" dirty="0">
              <a:solidFill>
                <a:srgbClr val="000000"/>
              </a:solidFill>
              <a:latin typeface="Calibri"/>
              <a:cs typeface="Calibri"/>
            </a:endParaRPr>
          </a:p>
        </p:txBody>
      </p:sp>
    </p:spTree>
    <p:extLst>
      <p:ext uri="{BB962C8B-B14F-4D97-AF65-F5344CB8AC3E}">
        <p14:creationId xmlns:p14="http://schemas.microsoft.com/office/powerpoint/2010/main" val="6604488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79C0F-720D-43D9-FED4-622FC7A08FD3}"/>
              </a:ext>
            </a:extLst>
          </p:cNvPr>
          <p:cNvSpPr>
            <a:spLocks noGrp="1"/>
          </p:cNvSpPr>
          <p:nvPr>
            <p:ph type="title"/>
          </p:nvPr>
        </p:nvSpPr>
        <p:spPr>
          <a:xfrm>
            <a:off x="677334" y="609600"/>
            <a:ext cx="8596668" cy="1002453"/>
          </a:xfrm>
        </p:spPr>
        <p:txBody>
          <a:bodyPr/>
          <a:lstStyle/>
          <a:p>
            <a:r>
              <a:rPr lang="en-US"/>
              <a:t>Sections 15-21</a:t>
            </a:r>
            <a:br>
              <a:rPr lang="en-US" dirty="0"/>
            </a:br>
            <a:r>
              <a:rPr lang="en-US" sz="1600" i="1">
                <a:solidFill>
                  <a:prstClr val="black">
                    <a:lumMod val="50000"/>
                    <a:lumOff val="50000"/>
                  </a:prstClr>
                </a:solidFill>
                <a:latin typeface="Trebuchet MS" panose="020B0603020202020204"/>
              </a:rPr>
              <a:t>Effective Dates</a:t>
            </a:r>
            <a:endParaRPr lang="en-US" i="1">
              <a:solidFill>
                <a:prstClr val="black">
                  <a:lumMod val="50000"/>
                  <a:lumOff val="50000"/>
                </a:prstClr>
              </a:solidFill>
            </a:endParaRPr>
          </a:p>
        </p:txBody>
      </p:sp>
      <p:sp>
        <p:nvSpPr>
          <p:cNvPr id="3" name="Content Placeholder 2">
            <a:extLst>
              <a:ext uri="{FF2B5EF4-FFF2-40B4-BE49-F238E27FC236}">
                <a16:creationId xmlns:a16="http://schemas.microsoft.com/office/drawing/2014/main" id="{E75D8131-08E8-63AD-FB0F-4A935CB40F48}"/>
              </a:ext>
            </a:extLst>
          </p:cNvPr>
          <p:cNvSpPr>
            <a:spLocks noGrp="1"/>
          </p:cNvSpPr>
          <p:nvPr>
            <p:ph idx="1"/>
          </p:nvPr>
        </p:nvSpPr>
        <p:spPr>
          <a:xfrm>
            <a:off x="677334" y="1749350"/>
            <a:ext cx="8596668" cy="4429310"/>
          </a:xfrm>
        </p:spPr>
        <p:txBody>
          <a:bodyPr vert="horz" lIns="91440" tIns="45720" rIns="91440" bIns="45720" rtlCol="0" anchor="t">
            <a:normAutofit/>
          </a:bodyPr>
          <a:lstStyle/>
          <a:p>
            <a:r>
              <a:rPr lang="en-US" kern="100">
                <a:latin typeface="Calibri"/>
                <a:cs typeface="Calibri"/>
              </a:rPr>
              <a:t>The Division of Insurance must develop the uniform prior authorization form for admission from acute care hospitals to post-acute care facilities within 90 days of the effective date and providers must begin using the form within 30 days following its development. </a:t>
            </a:r>
          </a:p>
          <a:p>
            <a:r>
              <a:rPr lang="en-US" kern="100" dirty="0">
                <a:latin typeface="Calibri"/>
                <a:cs typeface="Calibri"/>
              </a:rPr>
              <a:t>Additional effective dates relevant to suitability reviews, outbreak response plans, DPH/CHIA data analysis, prior authorization pilot, and Medicaid rate base-year.</a:t>
            </a:r>
          </a:p>
          <a:p>
            <a:endParaRPr lang="en-US" kern="100" dirty="0">
              <a:latin typeface="Calibri"/>
              <a:cs typeface="Calibri"/>
            </a:endParaRPr>
          </a:p>
          <a:p>
            <a:endParaRPr lang="en-US" sz="1100" kern="100">
              <a:solidFill>
                <a:srgbClr val="000000"/>
              </a:solidFill>
              <a:latin typeface="Calibri"/>
              <a:cs typeface="Calibri"/>
            </a:endParaRPr>
          </a:p>
          <a:p>
            <a:endParaRPr lang="en-US" kern="100" dirty="0">
              <a:solidFill>
                <a:srgbClr val="000000"/>
              </a:solidFill>
              <a:latin typeface="Calibri"/>
              <a:cs typeface="Calibri"/>
            </a:endParaRPr>
          </a:p>
          <a:p>
            <a:pPr marL="285750" indent="-285750">
              <a:lnSpc>
                <a:spcPct val="107000"/>
              </a:lnSpc>
              <a:spcBef>
                <a:spcPts val="0"/>
              </a:spcBef>
            </a:pPr>
            <a:endParaRPr lang="en-US" kern="100" dirty="0">
              <a:solidFill>
                <a:srgbClr val="000000"/>
              </a:solidFill>
              <a:latin typeface="Calibri"/>
              <a:cs typeface="Calibri"/>
            </a:endParaRPr>
          </a:p>
          <a:p>
            <a:endParaRPr lang="en-US" kern="100" dirty="0">
              <a:solidFill>
                <a:srgbClr val="000000"/>
              </a:solidFill>
              <a:latin typeface="Calibri"/>
              <a:cs typeface="Calibri"/>
            </a:endParaRPr>
          </a:p>
          <a:p>
            <a:endParaRPr lang="en-US" sz="1700" kern="100" dirty="0">
              <a:solidFill>
                <a:srgbClr val="000000"/>
              </a:solidFill>
              <a:latin typeface="Calibri"/>
              <a:cs typeface="Calibri"/>
            </a:endParaRPr>
          </a:p>
        </p:txBody>
      </p:sp>
    </p:spTree>
    <p:extLst>
      <p:ext uri="{BB962C8B-B14F-4D97-AF65-F5344CB8AC3E}">
        <p14:creationId xmlns:p14="http://schemas.microsoft.com/office/powerpoint/2010/main" val="27653841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72A37-A2AC-D015-8913-1AF011A11684}"/>
              </a:ext>
            </a:extLst>
          </p:cNvPr>
          <p:cNvSpPr>
            <a:spLocks noGrp="1"/>
          </p:cNvSpPr>
          <p:nvPr>
            <p:ph type="title"/>
          </p:nvPr>
        </p:nvSpPr>
        <p:spPr>
          <a:xfrm>
            <a:off x="677335" y="1084648"/>
            <a:ext cx="8596668" cy="741933"/>
          </a:xfrm>
        </p:spPr>
        <p:txBody>
          <a:bodyPr/>
          <a:lstStyle/>
          <a:p>
            <a:r>
              <a:rPr lang="en-US"/>
              <a:t>Contact Information</a:t>
            </a:r>
          </a:p>
        </p:txBody>
      </p:sp>
      <p:sp>
        <p:nvSpPr>
          <p:cNvPr id="3" name="Text Placeholder 2">
            <a:extLst>
              <a:ext uri="{FF2B5EF4-FFF2-40B4-BE49-F238E27FC236}">
                <a16:creationId xmlns:a16="http://schemas.microsoft.com/office/drawing/2014/main" id="{584B4660-4CA9-D120-7601-EA8621FAD72D}"/>
              </a:ext>
            </a:extLst>
          </p:cNvPr>
          <p:cNvSpPr>
            <a:spLocks noGrp="1"/>
          </p:cNvSpPr>
          <p:nvPr>
            <p:ph type="body" idx="1"/>
          </p:nvPr>
        </p:nvSpPr>
        <p:spPr>
          <a:xfrm>
            <a:off x="787173" y="2728005"/>
            <a:ext cx="8596668" cy="799465"/>
          </a:xfrm>
        </p:spPr>
        <p:txBody>
          <a:bodyPr>
            <a:normAutofit/>
          </a:bodyPr>
          <a:lstStyle/>
          <a:p>
            <a:pPr marL="0" marR="0" lvl="0" indent="-342900" algn="l" defTabSz="457200" rtl="0" eaLnBrk="1" fontAlgn="auto" latinLnBrk="0" hangingPunct="1">
              <a:lnSpc>
                <a:spcPct val="107000"/>
              </a:lnSpc>
              <a:spcBef>
                <a:spcPts val="0"/>
              </a:spcBef>
              <a:spcAft>
                <a:spcPts val="0"/>
              </a:spcAft>
              <a:buClr>
                <a:srgbClr val="5FCBEF"/>
              </a:buClr>
              <a:buSzPct val="80000"/>
              <a:buFont typeface="Wingdings 3" charset="2"/>
              <a:buChar char=""/>
              <a:tabLst/>
              <a:defRPr/>
            </a:pPr>
            <a:r>
              <a:rPr lang="en-US" dirty="0">
                <a:solidFill>
                  <a:schemeClr val="tx1"/>
                </a:solidFill>
                <a:latin typeface="Calibri"/>
                <a:ea typeface="Calibri"/>
                <a:cs typeface="Calibri"/>
              </a:rPr>
              <a:t>Mark Phillips, </a:t>
            </a:r>
            <a:r>
              <a:rPr lang="en-US" i="1" dirty="0">
                <a:solidFill>
                  <a:schemeClr val="tx1"/>
                </a:solidFill>
                <a:latin typeface="Calibri"/>
                <a:ea typeface="Calibri"/>
                <a:cs typeface="Calibri"/>
              </a:rPr>
              <a:t>Staff Director</a:t>
            </a:r>
            <a:r>
              <a:rPr lang="en-US" dirty="0">
                <a:solidFill>
                  <a:schemeClr val="tx1"/>
                </a:solidFill>
                <a:latin typeface="Calibri"/>
                <a:ea typeface="Calibri"/>
                <a:cs typeface="Calibri"/>
              </a:rPr>
              <a:t>: </a:t>
            </a:r>
            <a:r>
              <a:rPr lang="en-US" dirty="0">
                <a:solidFill>
                  <a:schemeClr val="tx1"/>
                </a:solidFill>
                <a:latin typeface="Calibri"/>
                <a:ea typeface="Calibri"/>
                <a:cs typeface="Calibri"/>
                <a:hlinkClick r:id="rId3">
                  <a:extLst>
                    <a:ext uri="{A12FA001-AC4F-418D-AE19-62706E023703}">
                      <ahyp:hlinkClr xmlns:ahyp="http://schemas.microsoft.com/office/drawing/2018/hyperlinkcolor" val="tx"/>
                    </a:ext>
                  </a:extLst>
                </a:hlinkClick>
              </a:rPr>
              <a:t>mark.phillips@mahouse.gov</a:t>
            </a:r>
            <a:endParaRPr lang="en-US">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marR="0" lvl="0" indent="-342900" algn="l" defTabSz="457200" rtl="0" eaLnBrk="1" fontAlgn="auto" latinLnBrk="0" hangingPunct="1">
              <a:lnSpc>
                <a:spcPct val="107000"/>
              </a:lnSpc>
              <a:spcBef>
                <a:spcPts val="0"/>
              </a:spcBef>
              <a:spcAft>
                <a:spcPts val="0"/>
              </a:spcAft>
              <a:buClr>
                <a:srgbClr val="5FCBEF"/>
              </a:buClr>
              <a:buSzPct val="80000"/>
              <a:buFont typeface="Wingdings 3" charset="2"/>
              <a:buChar char=""/>
              <a:tabLst/>
              <a:defRPr/>
            </a:pPr>
            <a:r>
              <a:rPr lang="en-US" dirty="0">
                <a:solidFill>
                  <a:schemeClr val="tx1"/>
                </a:solidFill>
                <a:latin typeface="Calibri"/>
                <a:ea typeface="Calibri"/>
                <a:cs typeface="Calibri"/>
              </a:rPr>
              <a:t>Julianna Fernandez, </a:t>
            </a:r>
            <a:r>
              <a:rPr lang="en-US" i="1" dirty="0">
                <a:solidFill>
                  <a:schemeClr val="tx1"/>
                </a:solidFill>
                <a:latin typeface="Calibri"/>
                <a:ea typeface="Calibri"/>
                <a:cs typeface="Calibri"/>
              </a:rPr>
              <a:t>Research Director</a:t>
            </a:r>
            <a:r>
              <a:rPr lang="en-US" dirty="0">
                <a:solidFill>
                  <a:schemeClr val="tx1"/>
                </a:solidFill>
                <a:latin typeface="Calibri"/>
                <a:ea typeface="Calibri"/>
                <a:cs typeface="Calibri"/>
              </a:rPr>
              <a:t>: </a:t>
            </a:r>
            <a:r>
              <a:rPr lang="en-US" dirty="0">
                <a:solidFill>
                  <a:schemeClr val="tx1"/>
                </a:solidFill>
                <a:latin typeface="Calibri"/>
                <a:ea typeface="Calibri"/>
                <a:cs typeface="Calibri"/>
                <a:hlinkClick r:id="rId4">
                  <a:extLst>
                    <a:ext uri="{A12FA001-AC4F-418D-AE19-62706E023703}">
                      <ahyp:hlinkClr xmlns:ahyp="http://schemas.microsoft.com/office/drawing/2018/hyperlinkcolor" val="tx"/>
                    </a:ext>
                  </a:extLst>
                </a:hlinkClick>
              </a:rPr>
              <a:t>julianna.fernandez@mahouse.gov</a:t>
            </a:r>
            <a:endParaRPr lang="en-US" dirty="0">
              <a:solidFill>
                <a:schemeClr val="tx1"/>
              </a:solidFill>
              <a:latin typeface="Calibri"/>
              <a:ea typeface="Calibri"/>
              <a:cs typeface="Calibri"/>
            </a:endParaRPr>
          </a:p>
        </p:txBody>
      </p:sp>
    </p:spTree>
    <p:extLst>
      <p:ext uri="{BB962C8B-B14F-4D97-AF65-F5344CB8AC3E}">
        <p14:creationId xmlns:p14="http://schemas.microsoft.com/office/powerpoint/2010/main" val="54618408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themeOverride>
</file>

<file path=ppt/theme/themeOverride2.xml><?xml version="1.0" encoding="utf-8"?>
<a:themeOverride xmlns:a="http://schemas.openxmlformats.org/drawingml/2006/main">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themeOverride>
</file>

<file path=ppt/theme/themeOverride3.xml><?xml version="1.0" encoding="utf-8"?>
<a:themeOverride xmlns:a="http://schemas.openxmlformats.org/drawingml/2006/main">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lcf76f155ced4ddcb4097134ff3c332f xmlns="0bf13305-2ad3-47fc-b32f-9b4df29da98c">
      <Terms xmlns="http://schemas.microsoft.com/office/infopath/2007/PartnerControls"/>
    </lcf76f155ced4ddcb4097134ff3c332f>
    <TaxCatchAll xmlns="e847d9e2-e67d-4e78-9623-607caff446f9" xsi:nil="true"/>
    <_ip_UnifiedCompliancePolicyProperties xmlns="http://schemas.microsoft.com/sharepoint/v3" xsi:nil="true"/>
    <SharedWithUsers xmlns="e847d9e2-e67d-4e78-9623-607caff446f9">
      <UserInfo>
        <DisplayName>Phillips, Mark (HOU)</DisplayName>
        <AccountId>14</AccountId>
        <AccountType/>
      </UserInfo>
      <UserInfo>
        <DisplayName>Fernandez, Julianna (HOU)</DisplayName>
        <AccountId>125</AccountId>
        <AccountType/>
      </UserInfo>
      <UserInfo>
        <DisplayName>Stanley, Thomas - Rep. (HOU)</DisplayName>
        <AccountId>15</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86D0E22A6DD59479B602758F786A0E9" ma:contentTypeVersion="17" ma:contentTypeDescription="Create a new document." ma:contentTypeScope="" ma:versionID="224ba2a7ba29fcbdbf0dee0d70d3080c">
  <xsd:schema xmlns:xsd="http://www.w3.org/2001/XMLSchema" xmlns:xs="http://www.w3.org/2001/XMLSchema" xmlns:p="http://schemas.microsoft.com/office/2006/metadata/properties" xmlns:ns1="http://schemas.microsoft.com/sharepoint/v3" xmlns:ns2="0bf13305-2ad3-47fc-b32f-9b4df29da98c" xmlns:ns3="e847d9e2-e67d-4e78-9623-607caff446f9" targetNamespace="http://schemas.microsoft.com/office/2006/metadata/properties" ma:root="true" ma:fieldsID="bcc869abbc89d3135d3d08d772f48a14" ns1:_="" ns2:_="" ns3:_="">
    <xsd:import namespace="http://schemas.microsoft.com/sharepoint/v3"/>
    <xsd:import namespace="0bf13305-2ad3-47fc-b32f-9b4df29da98c"/>
    <xsd:import namespace="e847d9e2-e67d-4e78-9623-607caff446f9"/>
    <xsd:element name="properties">
      <xsd:complexType>
        <xsd:sequence>
          <xsd:element name="documentManagement">
            <xsd:complexType>
              <xsd:all>
                <xsd:element ref="ns2:MediaServiceMetadata" minOccurs="0"/>
                <xsd:element ref="ns2:MediaServiceFastMetadata" minOccurs="0"/>
                <xsd:element ref="ns2:MediaServiceGenerationTime" minOccurs="0"/>
                <xsd:element ref="ns2:MediaServiceEventHashCode" minOccurs="0"/>
                <xsd:element ref="ns1:_ip_UnifiedCompliancePolicyProperties" minOccurs="0"/>
                <xsd:element ref="ns1:_ip_UnifiedCompliancePolicyUIAction" minOccurs="0"/>
                <xsd:element ref="ns3:SharedWithUsers" minOccurs="0"/>
                <xsd:element ref="ns3:SharedWithDetails" minOccurs="0"/>
                <xsd:element ref="ns2:MediaServiceOCR" minOccurs="0"/>
                <xsd:element ref="ns2:MediaServiceDateTaken" minOccurs="0"/>
                <xsd:element ref="ns2:MediaServiceLocation" minOccurs="0"/>
                <xsd:element ref="ns2:lcf76f155ced4ddcb4097134ff3c332f" minOccurs="0"/>
                <xsd:element ref="ns3:TaxCatchAll" minOccurs="0"/>
                <xsd:element ref="ns2:MediaLengthInSecond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2" nillable="true" ma:displayName="Unified Compliance Policy Properties" ma:hidden="true" ma:internalName="_ip_UnifiedCompliancePolicyProperties">
      <xsd:simpleType>
        <xsd:restriction base="dms:Note"/>
      </xsd:simpleType>
    </xsd:element>
    <xsd:element name="_ip_UnifiedCompliancePolicyUIAction" ma:index="1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bf13305-2ad3-47fc-b32f-9b4df29da9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GenerationTime" ma:index="10" nillable="true" ma:displayName="MediaServiceGenerationTime" ma:hidden="true" ma:internalName="MediaServiceGenerationTime" ma:readOnly="true">
      <xsd:simpleType>
        <xsd:restriction base="dms:Text"/>
      </xsd:simpleType>
    </xsd:element>
    <xsd:element name="MediaServiceEventHashCode" ma:index="11"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2147fd38-1f12-454d-9cf0-a7a4989751b6" ma:termSetId="09814cd3-568e-fe90-9814-8d621ff8fb84" ma:anchorId="fba54fb3-c3e1-fe81-a776-ca4b69148c4d" ma:open="true" ma:isKeyword="false">
      <xsd:complexType>
        <xsd:sequence>
          <xsd:element ref="pc:Terms" minOccurs="0" maxOccurs="1"/>
        </xsd:sequence>
      </xsd:complexType>
    </xsd:element>
    <xsd:element name="MediaLengthInSeconds" ma:index="22" nillable="true" ma:displayName="MediaLengthInSeconds" ma:hidden="true" ma:internalName="MediaLengthInSeconds" ma:readOnly="true">
      <xsd:simpleType>
        <xsd:restriction base="dms:Unknown"/>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847d9e2-e67d-4e78-9623-607caff446f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5ddeaa9c-989b-4b0f-9a89-2aa4f9f4bf64}" ma:internalName="TaxCatchAll" ma:showField="CatchAllData" ma:web="e847d9e2-e67d-4e78-9623-607caff446f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5FFF61B-B111-4489-A43B-7CB3EB9C970D}">
  <ds:schemaRefs>
    <ds:schemaRef ds:uri="http://schemas.microsoft.com/office/2006/documentManagement/types"/>
    <ds:schemaRef ds:uri="http://purl.org/dc/terms/"/>
    <ds:schemaRef ds:uri="e847d9e2-e67d-4e78-9623-607caff446f9"/>
    <ds:schemaRef ds:uri="http://purl.org/dc/elements/1.1/"/>
    <ds:schemaRef ds:uri="http://purl.org/dc/dcmitype/"/>
    <ds:schemaRef ds:uri="http://schemas.microsoft.com/office/infopath/2007/PartnerControls"/>
    <ds:schemaRef ds:uri="http://www.w3.org/XML/1998/namespace"/>
    <ds:schemaRef ds:uri="http://schemas.openxmlformats.org/package/2006/metadata/core-properties"/>
    <ds:schemaRef ds:uri="0bf13305-2ad3-47fc-b32f-9b4df29da98c"/>
    <ds:schemaRef ds:uri="http://schemas.microsoft.com/sharepoint/v3"/>
    <ds:schemaRef ds:uri="http://schemas.microsoft.com/office/2006/metadata/properties"/>
  </ds:schemaRefs>
</ds:datastoreItem>
</file>

<file path=customXml/itemProps2.xml><?xml version="1.0" encoding="utf-8"?>
<ds:datastoreItem xmlns:ds="http://schemas.openxmlformats.org/officeDocument/2006/customXml" ds:itemID="{4B5455C7-485A-49E7-B423-AB309C6EF515}">
  <ds:schemaRefs>
    <ds:schemaRef ds:uri="0bf13305-2ad3-47fc-b32f-9b4df29da98c"/>
    <ds:schemaRef ds:uri="e847d9e2-e67d-4e78-9623-607caff446f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5CE00CB-B829-4D5C-8F6E-236A53A0FF2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3820</Words>
  <Application>Microsoft Office PowerPoint</Application>
  <PresentationFormat>Widescreen</PresentationFormat>
  <Paragraphs>247</Paragraphs>
  <Slides>20</Slides>
  <Notes>20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Trebuchet MS</vt:lpstr>
      <vt:lpstr>Wingdings</vt:lpstr>
      <vt:lpstr>Wingdings 3</vt:lpstr>
      <vt:lpstr>Facet</vt:lpstr>
      <vt:lpstr>H4193: An Act to improve quality and oversight of long-term care</vt:lpstr>
      <vt:lpstr>Bill History</vt:lpstr>
      <vt:lpstr>Key Themes</vt:lpstr>
      <vt:lpstr>Bill Summary</vt:lpstr>
      <vt:lpstr>Sections 1 The Long-Term Care Workforce and Capital Fund  </vt:lpstr>
      <vt:lpstr>Sections 2 Licensure and Suitability  </vt:lpstr>
      <vt:lpstr>Section 3 “Small House” Nursing Homes</vt:lpstr>
      <vt:lpstr>Section 4 Violations and Remedies</vt:lpstr>
      <vt:lpstr>Section 5 Penalties</vt:lpstr>
      <vt:lpstr>Section 5A Certified Medication Aides</vt:lpstr>
      <vt:lpstr>Section 6 Outbreak Response Planning, Enhanced Training, and Financial Performance</vt:lpstr>
      <vt:lpstr>Sections 7 and 8 Penalties and Guardianship Fees</vt:lpstr>
      <vt:lpstr>Section 9 Rate-setting</vt:lpstr>
      <vt:lpstr>Sections 10 and 11 Uniform Prior Authorization Forms, Prior Authorization Pilot</vt:lpstr>
      <vt:lpstr>Section 12 Hospital Throughput Task Force</vt:lpstr>
      <vt:lpstr>Section 13 MassHealth Long-Term Care Eligibility</vt:lpstr>
      <vt:lpstr>Section 13A Rest Home Task Force</vt:lpstr>
      <vt:lpstr>Section 14 HPC Study of Medicare ACOs</vt:lpstr>
      <vt:lpstr>Sections 15-21 Effective Dates</vt:lpstr>
      <vt:lpstr>Contact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H3929: An Act to improve quality and oversight of long-term care</dc:title>
  <dc:creator>Russo, Joseph (HOU)</dc:creator>
  <cp:lastModifiedBy>Phillips, Mark (HOU)</cp:lastModifiedBy>
  <cp:revision>276</cp:revision>
  <dcterms:created xsi:type="dcterms:W3CDTF">2023-11-02T18:22:52Z</dcterms:created>
  <dcterms:modified xsi:type="dcterms:W3CDTF">2023-12-19T16:27:53Z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0x010100586D0E22A6DD59479B602758F786A0E9</vt:lpwstr>
  </property>
  <property fmtid="{D5CDD505-2E9C-101B-9397-08002B2CF9AE}" pid="3" name="MediaServiceImageTags">
    <vt:lpwstr/>
  </property>
</Properties>
</file>