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996" r:id="rId2"/>
    <p:sldId id="1060" r:id="rId3"/>
    <p:sldId id="1072" r:id="rId4"/>
    <p:sldId id="1051" r:id="rId5"/>
    <p:sldId id="1074" r:id="rId6"/>
    <p:sldId id="1075" r:id="rId7"/>
    <p:sldId id="1076" r:id="rId8"/>
    <p:sldId id="1077" r:id="rId9"/>
    <p:sldId id="1078" r:id="rId10"/>
    <p:sldId id="1044" r:id="rId11"/>
    <p:sldId id="1065" r:id="rId12"/>
    <p:sldId id="1066" r:id="rId13"/>
    <p:sldId id="1068" r:id="rId14"/>
    <p:sldId id="1069" r:id="rId15"/>
    <p:sldId id="1070" r:id="rId16"/>
    <p:sldId id="1071" r:id="rId17"/>
    <p:sldId id="1073" r:id="rId18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twell, Lauren" initials="HL" lastIdx="11" clrIdx="0">
    <p:extLst>
      <p:ext uri="{19B8F6BF-5375-455C-9EA6-DF929625EA0E}">
        <p15:presenceInfo xmlns:p15="http://schemas.microsoft.com/office/powerpoint/2012/main" userId="Hartwell, Lauren" providerId="None"/>
      </p:ext>
    </p:extLst>
  </p:cmAuthor>
  <p:cmAuthor id="2" name="Dawn Milstead" initials="DM" lastIdx="15" clrIdx="1">
    <p:extLst>
      <p:ext uri="{19B8F6BF-5375-455C-9EA6-DF929625EA0E}">
        <p15:presenceInfo xmlns:p15="http://schemas.microsoft.com/office/powerpoint/2012/main" userId="S::Dawn_Milstead@tufts-health.com::67d31578-cf41-4f21-b5c1-6b14398de6c1" providerId="AD"/>
      </p:ext>
    </p:extLst>
  </p:cmAuthor>
  <p:cmAuthor id="3" name="Lauren" initials="L" lastIdx="11" clrIdx="2">
    <p:extLst>
      <p:ext uri="{19B8F6BF-5375-455C-9EA6-DF929625EA0E}">
        <p15:presenceInfo xmlns:p15="http://schemas.microsoft.com/office/powerpoint/2012/main" userId="Laur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83875" autoAdjust="0"/>
  </p:normalViewPr>
  <p:slideViewPr>
    <p:cSldViewPr>
      <p:cViewPr varScale="1">
        <p:scale>
          <a:sx n="97" d="100"/>
          <a:sy n="97" d="100"/>
        </p:scale>
        <p:origin x="207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3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69424"/>
          </a:xfrm>
          <a:prstGeom prst="rect">
            <a:avLst/>
          </a:prstGeom>
        </p:spPr>
        <p:txBody>
          <a:bodyPr vert="horz" lIns="94218" tIns="47109" rIns="94218" bIns="471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40" cy="469424"/>
          </a:xfrm>
          <a:prstGeom prst="rect">
            <a:avLst/>
          </a:prstGeom>
        </p:spPr>
        <p:txBody>
          <a:bodyPr vert="horz" lIns="94218" tIns="47109" rIns="94218" bIns="47109" rtlCol="0"/>
          <a:lstStyle>
            <a:lvl1pPr algn="r">
              <a:defRPr sz="1200"/>
            </a:lvl1pPr>
          </a:lstStyle>
          <a:p>
            <a:fld id="{EF8757B6-AC06-4394-B932-DE25A518807A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40" cy="469424"/>
          </a:xfrm>
          <a:prstGeom prst="rect">
            <a:avLst/>
          </a:prstGeom>
        </p:spPr>
        <p:txBody>
          <a:bodyPr vert="horz" lIns="94218" tIns="47109" rIns="94218" bIns="471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40" cy="469424"/>
          </a:xfrm>
          <a:prstGeom prst="rect">
            <a:avLst/>
          </a:prstGeom>
        </p:spPr>
        <p:txBody>
          <a:bodyPr vert="horz" lIns="94218" tIns="47109" rIns="94218" bIns="47109" rtlCol="0" anchor="b"/>
          <a:lstStyle>
            <a:lvl1pPr algn="r">
              <a:defRPr sz="1200"/>
            </a:lvl1pPr>
          </a:lstStyle>
          <a:p>
            <a:fld id="{35DC9020-B36F-4453-B111-F1E860EF91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69424"/>
          </a:xfrm>
          <a:prstGeom prst="rect">
            <a:avLst/>
          </a:prstGeom>
        </p:spPr>
        <p:txBody>
          <a:bodyPr vert="horz" lIns="94218" tIns="47109" rIns="94218" bIns="471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40" cy="469424"/>
          </a:xfrm>
          <a:prstGeom prst="rect">
            <a:avLst/>
          </a:prstGeom>
        </p:spPr>
        <p:txBody>
          <a:bodyPr vert="horz" lIns="94218" tIns="47109" rIns="94218" bIns="47109" rtlCol="0"/>
          <a:lstStyle>
            <a:lvl1pPr algn="r">
              <a:defRPr sz="1200"/>
            </a:lvl1pPr>
          </a:lstStyle>
          <a:p>
            <a:fld id="{2844C1D9-EFB8-4D5B-A04B-C3CC540F8A2F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8" tIns="47109" rIns="94218" bIns="4710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18" tIns="47109" rIns="94218" bIns="4710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40" cy="469424"/>
          </a:xfrm>
          <a:prstGeom prst="rect">
            <a:avLst/>
          </a:prstGeom>
        </p:spPr>
        <p:txBody>
          <a:bodyPr vert="horz" lIns="94218" tIns="47109" rIns="94218" bIns="471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40" cy="469424"/>
          </a:xfrm>
          <a:prstGeom prst="rect">
            <a:avLst/>
          </a:prstGeom>
        </p:spPr>
        <p:txBody>
          <a:bodyPr vert="horz" lIns="94218" tIns="47109" rIns="94218" bIns="47109" rtlCol="0" anchor="b"/>
          <a:lstStyle>
            <a:lvl1pPr algn="r">
              <a:defRPr sz="1200"/>
            </a:lvl1pPr>
          </a:lstStyle>
          <a:p>
            <a:fld id="{9D892AC0-118F-458C-8394-10985AB0AA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723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837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02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3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33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90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29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59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92AC0-118F-458C-8394-10985AB0AAF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2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© 2016 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8400" y="6400800"/>
            <a:ext cx="26933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324600" y="6356350"/>
            <a:ext cx="2362200" cy="365125"/>
          </a:xfrm>
        </p:spPr>
        <p:txBody>
          <a:bodyPr/>
          <a:lstStyle/>
          <a:p>
            <a:r>
              <a:rPr lang="en-US" dirty="0"/>
              <a:t>© 2016 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© 2016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© 2014 Honoring Choices Massachusetts, Inc.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ext slide">
  <p:cSld name="1_Text slide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1" descr="Picture 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7170" y="6045834"/>
            <a:ext cx="411481" cy="5486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Google Shape;13;p21"/>
          <p:cNvCxnSpPr/>
          <p:nvPr/>
        </p:nvCxnSpPr>
        <p:spPr>
          <a:xfrm>
            <a:off x="628649" y="1371599"/>
            <a:ext cx="7886700" cy="0"/>
          </a:xfrm>
          <a:prstGeom prst="straightConnector1">
            <a:avLst/>
          </a:prstGeom>
          <a:noFill/>
          <a:ln w="9525" cap="flat" cmpd="sng">
            <a:solidFill>
              <a:srgbClr val="1C1C1C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" name="Google Shape;14;p21"/>
          <p:cNvSpPr txBox="1"/>
          <p:nvPr/>
        </p:nvSpPr>
        <p:spPr>
          <a:xfrm>
            <a:off x="1121943" y="6625342"/>
            <a:ext cx="4572000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600"/>
              <a:buFont typeface="Garamond"/>
              <a:buNone/>
            </a:pPr>
            <a:r>
              <a:rPr lang="en-US" sz="6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rPr>
              <a:t>© 2019 Massachusetts Coalition for Serious Illness Care. All Rights Reserved.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1"/>
          <p:cNvSpPr txBox="1">
            <a:spLocks noGrp="1"/>
          </p:cNvSpPr>
          <p:nvPr>
            <p:ph type="title"/>
          </p:nvPr>
        </p:nvSpPr>
        <p:spPr>
          <a:xfrm>
            <a:off x="628650" y="1"/>
            <a:ext cx="7886700" cy="12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5A67"/>
              </a:buClr>
              <a:buSzPts val="14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5A67"/>
              </a:buClr>
              <a:buSzPts val="14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5A67"/>
              </a:buClr>
              <a:buSzPts val="14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5A67"/>
              </a:buClr>
              <a:buSzPts val="14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5A67"/>
              </a:buClr>
              <a:buSzPts val="14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5A67"/>
              </a:buClr>
              <a:buSzPts val="14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5A67"/>
              </a:buClr>
              <a:buSzPts val="14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5A67"/>
              </a:buClr>
              <a:buSzPts val="14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5A67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body" idx="1"/>
          </p:nvPr>
        </p:nvSpPr>
        <p:spPr>
          <a:xfrm>
            <a:off x="628650" y="1533797"/>
            <a:ext cx="7886700" cy="49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DB8A78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3C45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DB8A78"/>
              </a:buClr>
              <a:buSzPts val="1800"/>
              <a:buFont typeface="Garamond"/>
              <a:buChar char="―"/>
              <a:defRPr sz="1800" b="0" i="0" u="none" strike="noStrike" cap="none">
                <a:solidFill>
                  <a:srgbClr val="333C45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C45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333C45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C45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C45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C45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C45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C45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ldNum" idx="12"/>
          </p:nvPr>
        </p:nvSpPr>
        <p:spPr>
          <a:xfrm rot="10800000">
            <a:off x="8281393" y="6496325"/>
            <a:ext cx="4680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900"/>
              <a:buFont typeface="Garamond"/>
              <a:buNone/>
              <a:defRPr sz="9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900"/>
              <a:buFont typeface="Garamond"/>
              <a:buNone/>
              <a:defRPr sz="9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900"/>
              <a:buFont typeface="Garamond"/>
              <a:buNone/>
              <a:defRPr sz="9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900"/>
              <a:buFont typeface="Garamond"/>
              <a:buNone/>
              <a:defRPr sz="9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900"/>
              <a:buFont typeface="Garamond"/>
              <a:buNone/>
              <a:defRPr sz="9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900"/>
              <a:buFont typeface="Garamond"/>
              <a:buNone/>
              <a:defRPr sz="9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900"/>
              <a:buFont typeface="Garamond"/>
              <a:buNone/>
              <a:defRPr sz="9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900"/>
              <a:buFont typeface="Garamond"/>
              <a:buNone/>
              <a:defRPr sz="9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889"/>
              </a:buClr>
              <a:buSzPts val="900"/>
              <a:buFont typeface="Garamond"/>
              <a:buNone/>
              <a:defRPr sz="900" b="0" i="0" u="none" strike="noStrike" cap="none">
                <a:solidFill>
                  <a:srgbClr val="657889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1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24600" y="6356350"/>
            <a:ext cx="236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© 2016 Honoring Choices Massachusetts, Inc.</a:t>
            </a:r>
          </a:p>
        </p:txBody>
      </p:sp>
      <p:pic>
        <p:nvPicPr>
          <p:cNvPr id="7" name="Picture 6" descr="C:\Users\Peter\Desktop\HC PHOTOS &amp; LOGOs\Honoring Choices logo - blue.png"/>
          <p:cNvPicPr/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609600" y="6324600"/>
            <a:ext cx="1524000" cy="33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mailto:edipaola@honoringchoicesmass.com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noringchoicesmas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ss.gov/molst-to-polst-transition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s.gov/molst-to-polst-transition" TargetMode="External"/><Relationship Id="rId2" Type="http://schemas.openxmlformats.org/officeDocument/2006/relationships/hyperlink" Target="http://www.polst.org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mass.gov/molst-to-polst-transition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dipaola@honoringchoicesmass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3900" y="4962759"/>
            <a:ext cx="79248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ambria" pitchFamily="18" charset="0"/>
              </a:rPr>
              <a:t>I</a:t>
            </a:r>
            <a:r>
              <a:rPr lang="en-US" sz="2000" dirty="0" smtClean="0">
                <a:latin typeface="Cambria" pitchFamily="18" charset="0"/>
              </a:rPr>
              <a:t>nform &amp; empower adults to make a health care plan, </a:t>
            </a:r>
          </a:p>
          <a:p>
            <a:pPr algn="ctr"/>
            <a:r>
              <a:rPr lang="en-US" sz="2000" dirty="0" smtClean="0">
                <a:latin typeface="Cambria" pitchFamily="18" charset="0"/>
              </a:rPr>
              <a:t>and support care providers to  </a:t>
            </a:r>
          </a:p>
          <a:p>
            <a:pPr algn="ctr"/>
            <a:r>
              <a:rPr lang="en-US" sz="2000" dirty="0" smtClean="0">
                <a:latin typeface="Cambria" pitchFamily="18" charset="0"/>
              </a:rPr>
              <a:t>connect adults to care in their community. </a:t>
            </a:r>
            <a:endParaRPr lang="en-US" sz="2000" b="1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pic>
        <p:nvPicPr>
          <p:cNvPr id="7" name="Picture 6" descr="C:\Users\Peter\AppData\Local\Temp\pro12004819.jpg"/>
          <p:cNvPicPr/>
          <p:nvPr/>
        </p:nvPicPr>
        <p:blipFill>
          <a:blip r:embed="rId3" cstate="print"/>
          <a:srcRect b="16854"/>
          <a:stretch>
            <a:fillRect/>
          </a:stretch>
        </p:blipFill>
        <p:spPr bwMode="auto">
          <a:xfrm>
            <a:off x="1494457" y="1766644"/>
            <a:ext cx="1645920" cy="1463040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C:\Users\Peter\Desktop\HC Brochere\4 .Gray curled hair middle aged woman.jpg"/>
          <p:cNvPicPr/>
          <p:nvPr/>
        </p:nvPicPr>
        <p:blipFill>
          <a:blip r:embed="rId4" cstate="print"/>
          <a:srcRect l="1858" r="18425"/>
          <a:stretch>
            <a:fillRect/>
          </a:stretch>
        </p:blipFill>
        <p:spPr bwMode="auto">
          <a:xfrm>
            <a:off x="1494457" y="3411773"/>
            <a:ext cx="1706231" cy="1418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5" name="Picture 14" descr="C:\Users\Peter\Downloads\Cover page, young mom and daughter.jpg"/>
          <p:cNvPicPr/>
          <p:nvPr/>
        </p:nvPicPr>
        <p:blipFill>
          <a:blip r:embed="rId5" cstate="print"/>
          <a:srcRect l="23158" r="10946" b="29288"/>
          <a:stretch>
            <a:fillRect/>
          </a:stretch>
        </p:blipFill>
        <p:spPr bwMode="auto">
          <a:xfrm>
            <a:off x="3431530" y="1797405"/>
            <a:ext cx="1786227" cy="143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1" name="Rectangle 10"/>
          <p:cNvSpPr/>
          <p:nvPr/>
        </p:nvSpPr>
        <p:spPr>
          <a:xfrm>
            <a:off x="723900" y="563592"/>
            <a:ext cx="7543800" cy="1077218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endParaRPr lang="en-US" sz="3200" i="1" dirty="0" smtClean="0">
              <a:solidFill>
                <a:schemeClr val="tx2"/>
              </a:solidFill>
              <a:latin typeface="Calibri" pitchFamily="34" charset="0"/>
            </a:endParaRPr>
          </a:p>
          <a:p>
            <a:pPr algn="ctr"/>
            <a:r>
              <a:rPr lang="en-US" sz="3200" i="1" dirty="0" smtClean="0">
                <a:solidFill>
                  <a:schemeClr val="tx2"/>
                </a:solidFill>
                <a:latin typeface="Calibri" pitchFamily="34" charset="0"/>
              </a:rPr>
              <a:t>“Your Health Care. </a:t>
            </a:r>
            <a:r>
              <a:rPr lang="en-US" sz="3200" i="1" dirty="0">
                <a:solidFill>
                  <a:schemeClr val="tx2"/>
                </a:solidFill>
                <a:latin typeface="Calibri" pitchFamily="34" charset="0"/>
              </a:rPr>
              <a:t>Y</a:t>
            </a:r>
            <a:r>
              <a:rPr lang="en-US" sz="3200" i="1" dirty="0" smtClean="0">
                <a:solidFill>
                  <a:schemeClr val="tx2"/>
                </a:solidFill>
                <a:latin typeface="Calibri" pitchFamily="34" charset="0"/>
              </a:rPr>
              <a:t>our Choice.”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601" y="3425338"/>
            <a:ext cx="1870421" cy="1393087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918" y="156537"/>
            <a:ext cx="2743200" cy="814110"/>
          </a:xfrm>
          <a:prstGeom prst="rect">
            <a:avLst/>
          </a:prstGeom>
        </p:spPr>
      </p:pic>
      <p:pic>
        <p:nvPicPr>
          <p:cNvPr id="17" name="Picture 16" descr="bigstock-Happy-Mother-And-Her-Daughter-86000135.jpg"/>
          <p:cNvPicPr>
            <a:picLocks noChangeAspect="1"/>
          </p:cNvPicPr>
          <p:nvPr/>
        </p:nvPicPr>
        <p:blipFill>
          <a:blip r:embed="rId8" cstate="print"/>
          <a:srcRect l="11200" t="9600" r="22400" b="4800"/>
          <a:stretch>
            <a:fillRect/>
          </a:stretch>
        </p:blipFill>
        <p:spPr>
          <a:xfrm>
            <a:off x="5490223" y="1726201"/>
            <a:ext cx="1828800" cy="1465595"/>
          </a:xfrm>
          <a:prstGeom prst="rect">
            <a:avLst/>
          </a:prstGeom>
          <a:ln>
            <a:solidFill>
              <a:schemeClr val="tx2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8" name="Picture 17" descr="Hispanic Father Son.jpg"/>
          <p:cNvPicPr>
            <a:picLocks noChangeAspect="1"/>
          </p:cNvPicPr>
          <p:nvPr/>
        </p:nvPicPr>
        <p:blipFill>
          <a:blip r:embed="rId9" cstate="print"/>
          <a:srcRect t="5226" b="30937"/>
          <a:stretch>
            <a:fillRect/>
          </a:stretch>
        </p:blipFill>
        <p:spPr>
          <a:xfrm>
            <a:off x="3431530" y="3411773"/>
            <a:ext cx="1687523" cy="1406652"/>
          </a:xfrm>
          <a:prstGeom prst="rect">
            <a:avLst/>
          </a:prstGeom>
          <a:ln>
            <a:solidFill>
              <a:schemeClr val="tx2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456590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 descr="connect"/>
          <p:cNvPicPr>
            <a:picLocks/>
          </p:cNvPicPr>
          <p:nvPr/>
        </p:nvPicPr>
        <p:blipFill rotWithShape="1">
          <a:blip r:embed="rId3" cstate="screen"/>
          <a:srcRect b="8641"/>
          <a:stretch/>
        </p:blipFill>
        <p:spPr bwMode="auto">
          <a:xfrm>
            <a:off x="5806011" y="1571120"/>
            <a:ext cx="2656840" cy="1579175"/>
          </a:xfrm>
          <a:prstGeom prst="rect">
            <a:avLst/>
          </a:prstGeom>
          <a:ln>
            <a:solidFill>
              <a:schemeClr val="tx2"/>
            </a:solidFill>
          </a:ln>
          <a:effectLst/>
        </p:spPr>
      </p:pic>
      <p:pic>
        <p:nvPicPr>
          <p:cNvPr id="10" name="Picture 9" descr="C:\Users\Peter\Desktop\HC FOLDERS\HC PHOTOS &amp; LOGOs\Two Asian friends.jpg"/>
          <p:cNvPicPr/>
          <p:nvPr/>
        </p:nvPicPr>
        <p:blipFill>
          <a:blip r:embed="rId4" cstate="print"/>
          <a:srcRect l="8000" t="18000" r="12000"/>
          <a:stretch>
            <a:fillRect/>
          </a:stretch>
        </p:blipFill>
        <p:spPr bwMode="auto">
          <a:xfrm>
            <a:off x="570159" y="1563039"/>
            <a:ext cx="2364882" cy="159533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>
          <a:xfrm>
            <a:off x="1752600" y="1371600"/>
            <a:ext cx="533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530860" y="732598"/>
            <a:ext cx="8229600" cy="634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8000" dirty="0" smtClean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A structured, multi-disciplinary approach </a:t>
            </a:r>
            <a:r>
              <a:rPr lang="en-US" sz="8000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to health care </a:t>
            </a:r>
            <a:r>
              <a:rPr lang="en-US" sz="8000" dirty="0" smtClean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planning </a:t>
            </a: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8000" dirty="0" smtClean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for adults and care providers. Here are three tool kits anyone can use.</a:t>
            </a:r>
            <a:br>
              <a:rPr lang="en-US" sz="8000" dirty="0" smtClean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</a:br>
            <a:r>
              <a:rPr lang="en-US" sz="8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80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endParaRPr lang="en-US" sz="3600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30860" y="29831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>
                <a:solidFill>
                  <a:schemeClr val="tx2"/>
                </a:solidFill>
                <a:latin typeface="+mn-lt"/>
              </a:rPr>
              <a:t>Who’s Your Agent</a:t>
            </a:r>
            <a:r>
              <a:rPr lang="en-US" sz="2400" b="1" i="1" dirty="0" smtClean="0">
                <a:solidFill>
                  <a:schemeClr val="tx2"/>
                </a:solidFill>
                <a:latin typeface="+mn-lt"/>
              </a:rPr>
              <a:t>?</a:t>
            </a:r>
            <a:r>
              <a:rPr lang="en-US" sz="2400" b="1" i="1" dirty="0" smtClean="0">
                <a:solidFill>
                  <a:schemeClr val="tx2"/>
                </a:solidFill>
                <a:latin typeface="+mn-lt"/>
                <a:cs typeface="Times New Roman"/>
              </a:rPr>
              <a:t>® Program</a:t>
            </a:r>
          </a:p>
          <a:p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87365" y="3209760"/>
            <a:ext cx="2347676" cy="1514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7200" dirty="0" smtClean="0">
                <a:solidFill>
                  <a:srgbClr val="002060"/>
                </a:solidFill>
              </a:rPr>
              <a:t>Getting Started Tool Kit</a:t>
            </a: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Do it yourself kit to start a simple conversation to make a plan.</a:t>
            </a:r>
            <a:r>
              <a:rPr lang="en-US" sz="8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8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endParaRPr lang="en-US" sz="3600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741478" y="3235949"/>
            <a:ext cx="2845833" cy="1488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endParaRPr lang="en-US" sz="7200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7200" dirty="0" smtClean="0">
                <a:solidFill>
                  <a:srgbClr val="002060"/>
                </a:solidFill>
              </a:rPr>
              <a:t>Next Steps Tool Kit</a:t>
            </a: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7200" dirty="0" smtClean="0"/>
              <a:t>Build on conversations to manage </a:t>
            </a:r>
            <a:r>
              <a:rPr lang="en-US" sz="7200" dirty="0"/>
              <a:t>c</a:t>
            </a:r>
            <a:r>
              <a:rPr lang="en-US" sz="7200" dirty="0" smtClean="0"/>
              <a:t>hronic illness and live well with serious illness</a:t>
            </a:r>
            <a:r>
              <a:rPr lang="en-US" sz="9600" dirty="0">
                <a:cs typeface="Calibri" pitchFamily="34" charset="0"/>
              </a:rPr>
              <a:t/>
            </a:r>
            <a:br>
              <a:rPr lang="en-US" sz="9600" dirty="0">
                <a:cs typeface="Calibri" pitchFamily="34" charset="0"/>
              </a:rPr>
            </a:br>
            <a:r>
              <a:rPr lang="en-US" sz="6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6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endParaRPr lang="en-US" sz="3600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168554" y="3209760"/>
            <a:ext cx="2524376" cy="1514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endParaRPr lang="en-US" sz="40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7200" dirty="0" smtClean="0">
              <a:solidFill>
                <a:srgbClr val="002060"/>
              </a:solidFill>
            </a:endParaRPr>
          </a:p>
          <a:p>
            <a:r>
              <a:rPr lang="en-US" sz="7200" dirty="0" smtClean="0">
                <a:solidFill>
                  <a:srgbClr val="002060"/>
                </a:solidFill>
              </a:rPr>
              <a:t>Adult &amp; Supportive Person Tool Kit</a:t>
            </a: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Adults make a plan choices with the help of a supportive person.</a:t>
            </a: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endParaRPr lang="en-US" sz="3600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8" r="16564"/>
          <a:stretch/>
        </p:blipFill>
        <p:spPr>
          <a:xfrm>
            <a:off x="3248621" y="1580245"/>
            <a:ext cx="2230722" cy="158602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587365" y="4956165"/>
            <a:ext cx="2460635" cy="8910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endParaRPr lang="en-US" sz="7200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endParaRPr lang="en-US" sz="6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MA Health Care Proxy and Personal Directive </a:t>
            </a:r>
            <a:r>
              <a:rPr lang="en-US" sz="9600" dirty="0">
                <a:cs typeface="Calibri" pitchFamily="34" charset="0"/>
              </a:rPr>
              <a:t/>
            </a:r>
            <a:br>
              <a:rPr lang="en-US" sz="9600" dirty="0">
                <a:cs typeface="Calibri" pitchFamily="34" charset="0"/>
              </a:rPr>
            </a:br>
            <a:r>
              <a:rPr lang="en-US" sz="8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8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endParaRPr lang="en-US" sz="3600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260282" y="4956165"/>
            <a:ext cx="2481196" cy="8724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endParaRPr lang="en-US" sz="7200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endParaRPr lang="en-US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 Directive and HIPAA</a:t>
            </a:r>
            <a:r>
              <a:rPr lang="en-US" sz="9600" dirty="0">
                <a:cs typeface="Calibri" pitchFamily="34" charset="0"/>
              </a:rPr>
              <a:t/>
            </a:r>
            <a:br>
              <a:rPr lang="en-US" sz="9600" dirty="0">
                <a:cs typeface="Calibri" pitchFamily="34" charset="0"/>
              </a:rPr>
            </a:br>
            <a:r>
              <a:rPr lang="en-US" sz="8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8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endParaRPr lang="en-US" sz="3600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953760" y="4944929"/>
            <a:ext cx="2806700" cy="8837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4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endParaRPr lang="en-US" sz="7200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endParaRPr lang="en-US" sz="6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Durable Power of Attorney, MOLST Medical Order</a:t>
            </a:r>
          </a:p>
          <a:p>
            <a:pPr lvl="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CC/DNR Order</a:t>
            </a: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6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6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endParaRPr lang="en-US" sz="3600" i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2369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>
                <a:solidFill>
                  <a:srgbClr val="002060"/>
                </a:solidFill>
              </a:rPr>
              <a:t>Come Join Us! </a:t>
            </a:r>
            <a:br>
              <a:rPr lang="en-US" sz="2700" dirty="0" smtClean="0">
                <a:solidFill>
                  <a:srgbClr val="002060"/>
                </a:solidFill>
              </a:rPr>
            </a:br>
            <a:r>
              <a:rPr lang="en-US" sz="2700" dirty="0" smtClean="0">
                <a:solidFill>
                  <a:srgbClr val="002060"/>
                </a:solidFill>
              </a:rPr>
              <a:t>11</a:t>
            </a:r>
            <a:r>
              <a:rPr lang="en-US" sz="2700" baseline="30000" dirty="0" smtClean="0">
                <a:solidFill>
                  <a:srgbClr val="002060"/>
                </a:solidFill>
              </a:rPr>
              <a:t>th</a:t>
            </a:r>
            <a:r>
              <a:rPr lang="en-US" sz="2700" dirty="0" smtClean="0">
                <a:solidFill>
                  <a:srgbClr val="002060"/>
                </a:solidFill>
              </a:rPr>
              <a:t> Annual Health Care Decisions Spring Celebration </a:t>
            </a:r>
            <a:br>
              <a:rPr lang="en-US" sz="2700" dirty="0" smtClean="0">
                <a:solidFill>
                  <a:srgbClr val="002060"/>
                </a:solidFill>
              </a:rPr>
            </a:br>
            <a:r>
              <a:rPr lang="en-US" sz="2700" dirty="0" smtClean="0">
                <a:solidFill>
                  <a:srgbClr val="002060"/>
                </a:solidFill>
              </a:rPr>
              <a:t>March- June. Free </a:t>
            </a:r>
            <a:r>
              <a:rPr lang="en-US" sz="2700" dirty="0">
                <a:solidFill>
                  <a:srgbClr val="002060"/>
                </a:solidFill>
              </a:rPr>
              <a:t>planning tools and event </a:t>
            </a:r>
            <a:r>
              <a:rPr lang="en-US" sz="2700" dirty="0" smtClean="0">
                <a:solidFill>
                  <a:srgbClr val="002060"/>
                </a:solidFill>
              </a:rPr>
              <a:t>ideas!</a:t>
            </a:r>
            <a:r>
              <a:rPr lang="en-US" sz="3200" dirty="0">
                <a:solidFill>
                  <a:srgbClr val="002060"/>
                </a:solidFill>
              </a:rPr>
              <a:t/>
            </a:r>
            <a:br>
              <a:rPr lang="en-US" sz="3200" dirty="0">
                <a:solidFill>
                  <a:srgbClr val="002060"/>
                </a:solidFill>
              </a:rPr>
            </a:b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703" y="3415634"/>
            <a:ext cx="8595852" cy="3032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1. Make You Own Plan- </a:t>
            </a:r>
            <a:r>
              <a:rPr lang="en-US" sz="2000" dirty="0" smtClean="0"/>
              <a:t>tell others for equal access to free tools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2. Gather Your Group- </a:t>
            </a:r>
            <a:r>
              <a:rPr lang="en-US" sz="2000" dirty="0"/>
              <a:t>C</a:t>
            </a:r>
            <a:r>
              <a:rPr lang="en-US" sz="2000" dirty="0" smtClean="0"/>
              <a:t>o-host a virtual webinar for consumers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3. Support Your Staff- </a:t>
            </a:r>
            <a:r>
              <a:rPr lang="en-US" sz="2000" dirty="0" smtClean="0"/>
              <a:t>Co-host informational training 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2024 March- June Events Calendar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Have 30 Events POSTED! Expect 60 events.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Want to co-host a free webinar? Reserve date - first come first serve.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Contact Ellen, </a:t>
            </a:r>
            <a:r>
              <a:rPr lang="en-US" sz="2000" dirty="0" smtClean="0">
                <a:solidFill>
                  <a:srgbClr val="002060"/>
                </a:solidFill>
                <a:hlinkClick r:id="rId2"/>
              </a:rPr>
              <a:t>edipaola@honoringchoicesmass.com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endParaRPr lang="en-US" sz="2000" dirty="0">
              <a:solidFill>
                <a:srgbClr val="00206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71948" y="1219200"/>
            <a:ext cx="807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14450"/>
            <a:ext cx="2390775" cy="2095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25" y="1349016"/>
            <a:ext cx="2495550" cy="1971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54" y="1314450"/>
            <a:ext cx="300037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83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"/>
            <a:ext cx="8820150" cy="1371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2400" dirty="0" smtClean="0">
                <a:solidFill>
                  <a:srgbClr val="002060"/>
                </a:solidFill>
              </a:rPr>
              <a:t/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NEW: </a:t>
            </a:r>
            <a:r>
              <a:rPr lang="en-US" sz="2400" dirty="0" smtClean="0">
                <a:solidFill>
                  <a:srgbClr val="002060"/>
                </a:solidFill>
                <a:cs typeface="Arial" panose="020B0604020202020204" pitchFamily="34" charset="0"/>
              </a:rPr>
              <a:t>Health Care Planning Process - Made Simple!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Adults and health care providers can have early, routine and on-going conversations to make a plan for the best possible care today and over the adult’s lifetime. 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Resources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webpage at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www.honoringchoicesmass.com</a:t>
            </a:r>
            <a:endParaRPr 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0075" y="1828800"/>
            <a:ext cx="807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981200"/>
            <a:ext cx="847725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138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33800" y="3136832"/>
            <a:ext cx="5257800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i="1" dirty="0" smtClean="0">
                <a:solidFill>
                  <a:srgbClr val="002060"/>
                </a:solidFill>
              </a:rPr>
              <a:t>MA Health Care Proxy </a:t>
            </a:r>
            <a:endParaRPr lang="en-US" sz="1600" b="1" i="1" dirty="0">
              <a:solidFill>
                <a:srgbClr val="002060"/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choose a health care decision maker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d</a:t>
            </a:r>
            <a:r>
              <a:rPr lang="en-US" sz="1600" dirty="0" smtClean="0">
                <a:solidFill>
                  <a:srgbClr val="002060"/>
                </a:solidFill>
              </a:rPr>
              <a:t>ocument available in 15 languages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95300" y="1447800"/>
            <a:ext cx="807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own Arrow 10"/>
          <p:cNvSpPr/>
          <p:nvPr/>
        </p:nvSpPr>
        <p:spPr>
          <a:xfrm>
            <a:off x="5867400" y="2743200"/>
            <a:ext cx="223836" cy="254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10632" r="3228" b="60127"/>
          <a:stretch/>
        </p:blipFill>
        <p:spPr>
          <a:xfrm>
            <a:off x="428624" y="990601"/>
            <a:ext cx="8458200" cy="167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30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90800" y="3512834"/>
            <a:ext cx="6019800" cy="23083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i="1" dirty="0" smtClean="0">
                <a:solidFill>
                  <a:srgbClr val="002060"/>
                </a:solidFill>
              </a:rPr>
              <a:t>MA Personal Directive (Living Will)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write down your instructions for care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i="1" dirty="0" smtClean="0">
                <a:solidFill>
                  <a:srgbClr val="002060"/>
                </a:solidFill>
              </a:rPr>
              <a:t>Getting Started Tool Kit- </a:t>
            </a:r>
            <a:r>
              <a:rPr lang="en-US" sz="1600" dirty="0" smtClean="0">
                <a:solidFill>
                  <a:srgbClr val="002060"/>
                </a:solidFill>
              </a:rPr>
              <a:t>Health Care Proxy and Personal Directive.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Adult &amp; Supportive Person Tool Kit- </a:t>
            </a:r>
            <a:r>
              <a:rPr lang="en-US" sz="1600" dirty="0" smtClean="0">
                <a:solidFill>
                  <a:srgbClr val="002060"/>
                </a:solidFill>
              </a:rPr>
              <a:t>Personal Directive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i="1" dirty="0" smtClean="0">
                <a:solidFill>
                  <a:srgbClr val="002060"/>
                </a:solidFill>
              </a:rPr>
              <a:t>MA Durable Power of Attorney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choose a financial decision maker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5299858" y="3269287"/>
            <a:ext cx="223836" cy="254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39873" r="3228" b="49493"/>
          <a:stretch/>
        </p:blipFill>
        <p:spPr>
          <a:xfrm>
            <a:off x="428624" y="2666999"/>
            <a:ext cx="8458200" cy="6096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10632" r="3228" b="60127"/>
          <a:stretch/>
        </p:blipFill>
        <p:spPr>
          <a:xfrm>
            <a:off x="428624" y="771572"/>
            <a:ext cx="8458200" cy="167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184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9233" y="4030968"/>
            <a:ext cx="7972425" cy="280076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Next Steps Tool Kit- </a:t>
            </a:r>
            <a:r>
              <a:rPr lang="en-US" sz="1600" dirty="0" smtClean="0">
                <a:solidFill>
                  <a:srgbClr val="002060"/>
                </a:solidFill>
              </a:rPr>
              <a:t>build on conversations and add planning documents.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Conversations Guides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2060"/>
                </a:solidFill>
              </a:rPr>
              <a:t>Manage Chronic Illness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i="1" dirty="0" smtClean="0">
                <a:solidFill>
                  <a:srgbClr val="002060"/>
                </a:solidFill>
              </a:rPr>
              <a:t>“5 Things to Talk About...” handy </a:t>
            </a:r>
            <a:r>
              <a:rPr lang="en-US" sz="1600" dirty="0" smtClean="0">
                <a:solidFill>
                  <a:srgbClr val="002060"/>
                </a:solidFill>
              </a:rPr>
              <a:t>conversation guides for both adults and health care professionals.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</a:rPr>
              <a:t>Live Well with Serious Illness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For Adults &amp; Families: </a:t>
            </a:r>
            <a:endParaRPr lang="en-US" sz="1600" dirty="0" smtClean="0">
              <a:solidFill>
                <a:srgbClr val="002060"/>
              </a:solidFill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Palliative Care fact sheet and </a:t>
            </a:r>
            <a:r>
              <a:rPr lang="en-US" sz="1600" dirty="0" smtClean="0">
                <a:solidFill>
                  <a:srgbClr val="002060"/>
                </a:solidFill>
              </a:rPr>
              <a:t>conversation </a:t>
            </a:r>
            <a:r>
              <a:rPr lang="en-US" sz="1600" dirty="0">
                <a:solidFill>
                  <a:srgbClr val="002060"/>
                </a:solidFill>
              </a:rPr>
              <a:t>guide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600" i="1" dirty="0" smtClean="0">
                <a:solidFill>
                  <a:srgbClr val="002060"/>
                </a:solidFill>
              </a:rPr>
              <a:t>What </a:t>
            </a:r>
            <a:r>
              <a:rPr lang="en-US" sz="1600" i="1" dirty="0">
                <a:solidFill>
                  <a:srgbClr val="002060"/>
                </a:solidFill>
              </a:rPr>
              <a:t>Matters to Me Workbook, </a:t>
            </a:r>
            <a:r>
              <a:rPr lang="en-US" sz="1400" dirty="0">
                <a:solidFill>
                  <a:srgbClr val="002060"/>
                </a:solidFill>
              </a:rPr>
              <a:t>Ariadne Labs &amp; The Conversation Project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For Health </a:t>
            </a:r>
            <a:r>
              <a:rPr lang="en-US" sz="1600" dirty="0">
                <a:solidFill>
                  <a:srgbClr val="002060"/>
                </a:solidFill>
              </a:rPr>
              <a:t>P</a:t>
            </a:r>
            <a:r>
              <a:rPr lang="en-US" sz="1600" dirty="0" smtClean="0">
                <a:solidFill>
                  <a:srgbClr val="002060"/>
                </a:solidFill>
              </a:rPr>
              <a:t>rofessionals: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Ariadne Labs </a:t>
            </a:r>
            <a:r>
              <a:rPr lang="en-US" sz="1600" i="1" dirty="0" smtClean="0">
                <a:solidFill>
                  <a:srgbClr val="002060"/>
                </a:solidFill>
              </a:rPr>
              <a:t>Serious Illness Conversation Guide</a:t>
            </a:r>
          </a:p>
        </p:txBody>
      </p:sp>
      <p:sp>
        <p:nvSpPr>
          <p:cNvPr id="8" name="Down Arrow 7"/>
          <p:cNvSpPr/>
          <p:nvPr/>
        </p:nvSpPr>
        <p:spPr>
          <a:xfrm>
            <a:off x="5410200" y="3776052"/>
            <a:ext cx="223836" cy="254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010420"/>
            <a:ext cx="807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10632" r="3228" b="49493"/>
          <a:stretch/>
        </p:blipFill>
        <p:spPr>
          <a:xfrm>
            <a:off x="381000" y="510061"/>
            <a:ext cx="8458200" cy="2286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50507" r="3228" b="38860"/>
          <a:stretch/>
        </p:blipFill>
        <p:spPr>
          <a:xfrm>
            <a:off x="381000" y="3127960"/>
            <a:ext cx="8458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13"/>
          <p:cNvSpPr/>
          <p:nvPr/>
        </p:nvSpPr>
        <p:spPr>
          <a:xfrm>
            <a:off x="6060282" y="4860184"/>
            <a:ext cx="223836" cy="254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10632" r="3228" b="49493"/>
          <a:stretch/>
        </p:blipFill>
        <p:spPr>
          <a:xfrm>
            <a:off x="227409" y="457200"/>
            <a:ext cx="8458200" cy="2286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50507" r="3228" b="38860"/>
          <a:stretch/>
        </p:blipFill>
        <p:spPr>
          <a:xfrm>
            <a:off x="189309" y="2679560"/>
            <a:ext cx="84582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72704" r="3228" b="5632"/>
          <a:stretch/>
        </p:blipFill>
        <p:spPr>
          <a:xfrm>
            <a:off x="246459" y="4177907"/>
            <a:ext cx="8458200" cy="12420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9000" y="5096785"/>
            <a:ext cx="5085159" cy="64633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MOLST, Medical Orders for Life-Sustaining Treatment, </a:t>
            </a:r>
            <a:r>
              <a:rPr lang="en-US" dirty="0">
                <a:solidFill>
                  <a:srgbClr val="002060"/>
                </a:solidFill>
              </a:rPr>
              <a:t>f</a:t>
            </a:r>
            <a:r>
              <a:rPr lang="en-US" dirty="0" smtClean="0">
                <a:solidFill>
                  <a:srgbClr val="002060"/>
                </a:solidFill>
              </a:rPr>
              <a:t>act </a:t>
            </a:r>
            <a:r>
              <a:rPr lang="en-US" dirty="0">
                <a:solidFill>
                  <a:srgbClr val="002060"/>
                </a:solidFill>
              </a:rPr>
              <a:t>s</a:t>
            </a:r>
            <a:r>
              <a:rPr lang="en-US" dirty="0" smtClean="0">
                <a:solidFill>
                  <a:srgbClr val="002060"/>
                </a:solidFill>
              </a:rPr>
              <a:t>heet &amp; sample order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3962400" y="4833120"/>
            <a:ext cx="223836" cy="254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" t="61442" r="3841" b="27296"/>
          <a:stretch/>
        </p:blipFill>
        <p:spPr>
          <a:xfrm>
            <a:off x="189309" y="3419475"/>
            <a:ext cx="8458200" cy="6456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29000" y="5867400"/>
            <a:ext cx="5085159" cy="64633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Talk about care and comfort; explore Hospice </a:t>
            </a:r>
            <a:r>
              <a:rPr lang="en-US" dirty="0">
                <a:solidFill>
                  <a:srgbClr val="002060"/>
                </a:solidFill>
              </a:rPr>
              <a:t>C</a:t>
            </a:r>
            <a:r>
              <a:rPr lang="en-US" dirty="0" smtClean="0">
                <a:solidFill>
                  <a:srgbClr val="002060"/>
                </a:solidFill>
              </a:rPr>
              <a:t>are  and needed services. </a:t>
            </a:r>
          </a:p>
        </p:txBody>
      </p:sp>
    </p:spTree>
    <p:extLst>
      <p:ext uri="{BB962C8B-B14F-4D97-AF65-F5344CB8AC3E}">
        <p14:creationId xmlns:p14="http://schemas.microsoft.com/office/powerpoint/2010/main" val="26888437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8781" y="55870"/>
            <a:ext cx="4138018" cy="536416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b="1" dirty="0" smtClean="0"/>
              <a:t>Planning Tools 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Started Tool Kit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Health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Proxy- 15 Languages 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Personal Directive (Living Will) 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Power of Attorney </a:t>
            </a:r>
            <a:endParaRPr lang="en-US" sz="1600" b="1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 Tool Kit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Conversations Guides </a:t>
            </a:r>
          </a:p>
          <a:p>
            <a:pPr marL="685800" lvl="1">
              <a:lnSpc>
                <a:spcPct val="150000"/>
              </a:lnSpc>
            </a:pP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HCM “5 </a:t>
            </a: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 to Talk About...” </a:t>
            </a: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adults &amp; health care professionals;</a:t>
            </a:r>
          </a:p>
          <a:p>
            <a:pPr marL="685800" lvl="1">
              <a:lnSpc>
                <a:spcPct val="150000"/>
              </a:lnSpc>
            </a:pP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Adults &amp; Families: What </a:t>
            </a: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Matters to Me Workbook,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Ariadne Labs &amp; The Conversation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</a:p>
          <a:p>
            <a:pPr marL="685800" lvl="1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Health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Providers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Ariadne Labs </a:t>
            </a: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Serious Illness Conversation Guide </a:t>
            </a:r>
            <a:endParaRPr 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MOLST, Medical Orders for Life-Sustaining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</a:p>
          <a:p>
            <a:pPr marL="285750" indent="-285750">
              <a:lnSpc>
                <a:spcPct val="15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Hospice Care An End of Life Planning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18755" r="34515" b="5632"/>
          <a:stretch/>
        </p:blipFill>
        <p:spPr>
          <a:xfrm>
            <a:off x="228600" y="655638"/>
            <a:ext cx="4320181" cy="384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3671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New: Guardianship, Conservatorship and Alternatives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7394" y="2192923"/>
            <a:ext cx="7801897" cy="103843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dirty="0" smtClean="0"/>
              <a:t>Before considering guardianship </a:t>
            </a:r>
            <a:r>
              <a:rPr lang="en-US" sz="2200" dirty="0"/>
              <a:t>or at ANYTIME during a </a:t>
            </a:r>
            <a:r>
              <a:rPr lang="en-US" sz="2200" dirty="0" smtClean="0"/>
              <a:t>guardianship: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assess </a:t>
            </a:r>
            <a:r>
              <a:rPr lang="en-US" sz="2200" dirty="0"/>
              <a:t>the adult's decision making </a:t>
            </a:r>
            <a:r>
              <a:rPr lang="en-US" sz="2200" dirty="0" smtClean="0"/>
              <a:t>ability;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consider </a:t>
            </a:r>
            <a:r>
              <a:rPr lang="en-US" sz="2200" dirty="0"/>
              <a:t>alternative supports and interventions.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9014" y="3538024"/>
            <a:ext cx="7772400" cy="1828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u="sng" dirty="0" smtClean="0"/>
              <a:t>New Guardianship &amp; Conservatorship Webpage: </a:t>
            </a:r>
            <a:endParaRPr lang="en-US" sz="2200" u="sng" dirty="0"/>
          </a:p>
          <a:p>
            <a:pPr lvl="0"/>
            <a:r>
              <a:rPr lang="en-US" sz="2200" dirty="0" smtClean="0"/>
              <a:t>5 </a:t>
            </a:r>
            <a:r>
              <a:rPr lang="en-US" sz="2200" dirty="0"/>
              <a:t>Question Checklist:  First Consider </a:t>
            </a:r>
            <a:r>
              <a:rPr lang="en-US" sz="2200" dirty="0" smtClean="0"/>
              <a:t>Less-Restrictive Alternatives </a:t>
            </a:r>
            <a:endParaRPr lang="en-US" sz="2200" dirty="0"/>
          </a:p>
          <a:p>
            <a:pPr lvl="0"/>
            <a:r>
              <a:rPr lang="en-US" sz="2200" dirty="0"/>
              <a:t>The Guardianship Process: 8 Things to Know </a:t>
            </a:r>
            <a:endParaRPr lang="en-US" sz="2200" dirty="0" smtClean="0"/>
          </a:p>
          <a:p>
            <a:pPr lvl="0"/>
            <a:r>
              <a:rPr lang="en-US" sz="2200" dirty="0" smtClean="0"/>
              <a:t>The Conservatorship Process: 5 Things to Know</a:t>
            </a:r>
            <a:endParaRPr lang="en-US" sz="2200" dirty="0"/>
          </a:p>
          <a:p>
            <a:pPr lvl="0"/>
            <a:r>
              <a:rPr lang="en-US" sz="2200" dirty="0"/>
              <a:t>Resources </a:t>
            </a:r>
            <a:r>
              <a:rPr lang="en-US" sz="2200" dirty="0" smtClean="0"/>
              <a:t>for All</a:t>
            </a:r>
            <a:endParaRPr lang="en-US" sz="2200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1414" y="1021660"/>
            <a:ext cx="7199586" cy="883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/>
              <a:t>Guardianship of a person is an important protective intervention, but it also can be the </a:t>
            </a:r>
            <a:r>
              <a:rPr lang="en-US" sz="4200" b="1" dirty="0"/>
              <a:t>most restrictive</a:t>
            </a:r>
            <a:r>
              <a:rPr lang="en-US" sz="4200" dirty="0" smtClean="0"/>
              <a:t>.</a:t>
            </a:r>
          </a:p>
          <a:p>
            <a:r>
              <a:rPr lang="en-US" sz="4200" dirty="0" smtClean="0"/>
              <a:t>See Guardianship &amp; Conservatorship webpage. </a:t>
            </a:r>
            <a:endParaRPr lang="en-US" sz="4200" dirty="0"/>
          </a:p>
          <a:p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798786" y="1904999"/>
            <a:ext cx="75464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0742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752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State Transition from MOLST to POLST</a:t>
            </a:r>
            <a:br>
              <a:rPr lang="en-US" dirty="0" smtClean="0"/>
            </a:br>
            <a:r>
              <a:rPr lang="en-US" sz="1800" dirty="0" smtClean="0"/>
              <a:t>For Official Information see State website </a:t>
            </a:r>
            <a:r>
              <a:rPr lang="en-US" sz="1800" u="sng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www.mass.gov/polst</a:t>
            </a:r>
            <a:r>
              <a:rPr lang="en-US" sz="2800" dirty="0">
                <a:solidFill>
                  <a:schemeClr val="bg1"/>
                </a:solidFill>
              </a:rPr>
              <a:t/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82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772" y="431603"/>
            <a:ext cx="8229600" cy="1349336"/>
          </a:xfrm>
        </p:spPr>
        <p:txBody>
          <a:bodyPr>
            <a:normAutofit fontScale="90000"/>
          </a:bodyPr>
          <a:lstStyle/>
          <a:p>
            <a:pPr>
              <a:spcBef>
                <a:spcPts val="600"/>
              </a:spcBef>
            </a:pP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b="1" dirty="0" smtClean="0">
                <a:solidFill>
                  <a:srgbClr val="002060"/>
                </a:solidFill>
              </a:rPr>
              <a:t>Upgrading from MOLST to POLST Program</a:t>
            </a:r>
            <a:r>
              <a:rPr lang="en-US" sz="2700" dirty="0" smtClean="0">
                <a:solidFill>
                  <a:srgbClr val="002060"/>
                </a:solidFill>
              </a:rPr>
              <a:t/>
            </a:r>
            <a:br>
              <a:rPr lang="en-US" sz="27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MOLST, Medical Orders for Life Sustaining Treatment to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b="1" dirty="0" smtClean="0">
                <a:solidFill>
                  <a:srgbClr val="002060"/>
                </a:solidFill>
              </a:rPr>
              <a:t>POLST: Portable Medical Orders for Life- Sustaining Treatment</a:t>
            </a:r>
            <a:r>
              <a:rPr lang="en-US" sz="2200" dirty="0" smtClean="0">
                <a:solidFill>
                  <a:srgbClr val="002060"/>
                </a:solidFill>
              </a:rPr>
              <a:t/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>
                <a:solidFill>
                  <a:srgbClr val="002060"/>
                </a:solidFill>
              </a:rPr>
              <a:t/>
            </a:r>
            <a:br>
              <a:rPr lang="en-US" sz="2200" dirty="0">
                <a:solidFill>
                  <a:srgbClr val="002060"/>
                </a:solidFill>
              </a:rPr>
            </a:br>
            <a:r>
              <a:rPr lang="en-US" sz="2200" dirty="0" smtClean="0"/>
              <a:t>Know </a:t>
            </a:r>
            <a:r>
              <a:rPr lang="en-US" sz="2200" dirty="0"/>
              <a:t>&amp; honor treatment choices of seriously ill and </a:t>
            </a:r>
            <a:r>
              <a:rPr lang="en-US" sz="2200" dirty="0" smtClean="0"/>
              <a:t>frail individuals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09800"/>
            <a:ext cx="3878317" cy="31242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What is POLST Program?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Join </a:t>
            </a:r>
            <a:r>
              <a:rPr lang="en-US" sz="2000" b="1" dirty="0" smtClean="0"/>
              <a:t>National POLST</a:t>
            </a:r>
            <a:r>
              <a:rPr lang="en-US" sz="2000" dirty="0" smtClean="0"/>
              <a:t>, 45 states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Align with national standards 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 Build a more inclusive, equitable and responsive program.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068" y="2197510"/>
            <a:ext cx="4164132" cy="3136490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Why </a:t>
            </a:r>
            <a:r>
              <a:rPr lang="en-US" sz="2400" dirty="0">
                <a:solidFill>
                  <a:srgbClr val="002060"/>
                </a:solidFill>
              </a:rPr>
              <a:t>upgrade </a:t>
            </a:r>
            <a:r>
              <a:rPr lang="en-US" sz="2400" dirty="0" smtClean="0">
                <a:solidFill>
                  <a:srgbClr val="002060"/>
                </a:solidFill>
              </a:rPr>
              <a:t>now?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MOLST </a:t>
            </a:r>
            <a:r>
              <a:rPr lang="en-US" sz="2000" dirty="0"/>
              <a:t>is just a </a:t>
            </a:r>
            <a:r>
              <a:rPr lang="en-US" sz="2000" dirty="0" smtClean="0"/>
              <a:t>form, not a  program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Not updated since 2014 </a:t>
            </a:r>
          </a:p>
          <a:p>
            <a:pPr>
              <a:lnSpc>
                <a:spcPct val="150000"/>
              </a:lnSpc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MA EOEA leads the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upgrade</a:t>
            </a:r>
          </a:p>
          <a:p>
            <a:pPr>
              <a:lnSpc>
                <a:spcPct val="150000"/>
              </a:lnSpc>
            </a:pP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POLST Rollout- expected 2025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50491" y="1371600"/>
            <a:ext cx="7467600" cy="24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9877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7;g21347edbc0a_0_235"/>
          <p:cNvPicPr preferRelativeResize="0"/>
          <p:nvPr/>
        </p:nvPicPr>
        <p:blipFill rotWithShape="1">
          <a:blip r:embed="rId2">
            <a:alphaModFix/>
          </a:blip>
          <a:srcRect l="3261" t="3332" r="3261" b="42785"/>
          <a:stretch/>
        </p:blipFill>
        <p:spPr>
          <a:xfrm>
            <a:off x="685800" y="76200"/>
            <a:ext cx="7696200" cy="6781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55718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7;g21347edbc0a_0_235"/>
          <p:cNvPicPr preferRelativeResize="0"/>
          <p:nvPr/>
        </p:nvPicPr>
        <p:blipFill rotWithShape="1">
          <a:blip r:embed="rId2">
            <a:alphaModFix/>
          </a:blip>
          <a:srcRect l="3261" t="57216" r="3261" b="4445"/>
          <a:stretch/>
        </p:blipFill>
        <p:spPr>
          <a:xfrm>
            <a:off x="762000" y="838200"/>
            <a:ext cx="8001000" cy="502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35536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78867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 smtClean="0">
                <a:solidFill>
                  <a:srgbClr val="002060"/>
                </a:solidFill>
              </a:rPr>
              <a:t/>
            </a:r>
            <a:br>
              <a:rPr lang="en-US" sz="2700" dirty="0" smtClean="0">
                <a:solidFill>
                  <a:srgbClr val="002060"/>
                </a:solidFill>
              </a:rPr>
            </a:br>
            <a:r>
              <a:rPr lang="en-US" sz="2700" dirty="0" smtClean="0">
                <a:solidFill>
                  <a:srgbClr val="002060"/>
                </a:solidFill>
              </a:rPr>
              <a:t/>
            </a:r>
            <a:br>
              <a:rPr lang="en-US" sz="2700" dirty="0" smtClean="0">
                <a:solidFill>
                  <a:srgbClr val="002060"/>
                </a:solidFill>
              </a:rPr>
            </a:br>
            <a:r>
              <a:rPr lang="en-US" sz="2700" dirty="0">
                <a:solidFill>
                  <a:srgbClr val="002060"/>
                </a:solidFill>
              </a:rPr>
              <a:t/>
            </a:r>
            <a:br>
              <a:rPr lang="en-US" sz="2700" dirty="0">
                <a:solidFill>
                  <a:srgbClr val="002060"/>
                </a:solidFill>
              </a:rPr>
            </a:br>
            <a:r>
              <a:rPr lang="en-US" sz="2700" dirty="0" smtClean="0">
                <a:solidFill>
                  <a:srgbClr val="002060"/>
                </a:solidFill>
              </a:rPr>
              <a:t/>
            </a:r>
            <a:br>
              <a:rPr lang="en-US" sz="2700" dirty="0" smtClean="0">
                <a:solidFill>
                  <a:srgbClr val="002060"/>
                </a:solidFill>
              </a:rPr>
            </a:br>
            <a:r>
              <a:rPr lang="en-US" sz="2700" dirty="0">
                <a:solidFill>
                  <a:srgbClr val="002060"/>
                </a:solidFill>
              </a:rPr>
              <a:t/>
            </a:r>
            <a:br>
              <a:rPr lang="en-US" sz="2700" dirty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would help you, your organization and your community?</a:t>
            </a:r>
            <a:b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Here’s what we are hearing </a:t>
            </a:r>
            <a:r>
              <a:rPr lang="en-US" sz="22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HCM Partners...</a:t>
            </a:r>
            <a:b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399" y="1600200"/>
            <a:ext cx="8420101" cy="4876800"/>
          </a:xfr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US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 Planning is a Process; </a:t>
            </a:r>
          </a:p>
          <a:p>
            <a:pPr lvl="2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and on-going simple to serious conversations with accompanying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 and conversations guides;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On-line </a:t>
            </a:r>
            <a:r>
              <a:rPr lang="en-US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training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interdisciplinary care team members; </a:t>
            </a:r>
          </a:p>
          <a:p>
            <a:pPr lvl="1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Educate adults &amp; </a:t>
            </a:r>
            <a:r>
              <a:rPr lang="en-US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families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free, multi-lingual information; </a:t>
            </a:r>
          </a:p>
          <a:p>
            <a:pPr lvl="1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 </a:t>
            </a:r>
            <a:r>
              <a:rPr lang="en-US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 policy </a:t>
            </a:r>
            <a:r>
              <a:rPr lang="en-US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best practices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important for your community, that will be honored across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health, community, Probate &amp; Family court.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19150" y="1371600"/>
            <a:ext cx="7467600" cy="24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80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POLST Official Program Resources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323" y="1417638"/>
            <a:ext cx="7848600" cy="45259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POLST website &amp; sample POLST form</a:t>
            </a:r>
          </a:p>
          <a:p>
            <a:pPr lvl="1"/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www.polst.org</a:t>
            </a:r>
            <a:endParaRPr lang="en-US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Priscilla Ross, MA POLST Program Director, MA EOEA</a:t>
            </a:r>
          </a:p>
          <a:p>
            <a:r>
              <a:rPr lang="en-US" sz="2000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www.mass.gov/polst</a:t>
            </a:r>
            <a:endParaRPr lang="en-US" sz="2000" dirty="0">
              <a:solidFill>
                <a:schemeClr val="bg1"/>
              </a:solidFill>
            </a:endParaRPr>
          </a:p>
          <a:p>
            <a:pPr lvl="0"/>
            <a:endParaRPr lang="en-US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MA MOLST to POLST Transition-State Website</a:t>
            </a:r>
          </a:p>
          <a:p>
            <a:pPr lvl="1"/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www.mass.gov/molst-to-polst-transition</a:t>
            </a:r>
            <a:endParaRPr lang="en-US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What organizations need to know: </a:t>
            </a:r>
          </a:p>
          <a:p>
            <a:pPr lvl="3"/>
            <a:r>
              <a:rPr lang="en-US" sz="1900" dirty="0" smtClean="0"/>
              <a:t>Five </a:t>
            </a:r>
            <a:r>
              <a:rPr lang="en-US" sz="1900" dirty="0"/>
              <a:t>things you need to know about POLST  -</a:t>
            </a:r>
            <a:r>
              <a:rPr lang="en-US" sz="1900" dirty="0" smtClean="0"/>
              <a:t>Slide </a:t>
            </a:r>
            <a:r>
              <a:rPr lang="en-US" sz="1900" dirty="0"/>
              <a:t>Deck </a:t>
            </a:r>
          </a:p>
          <a:p>
            <a:pPr lvl="3"/>
            <a:r>
              <a:rPr lang="en-US" sz="1900" dirty="0" smtClean="0"/>
              <a:t>Fact </a:t>
            </a:r>
            <a:r>
              <a:rPr lang="en-US" sz="1900" dirty="0"/>
              <a:t>Sheet about POLST in MA - PDF</a:t>
            </a:r>
          </a:p>
          <a:p>
            <a:pPr lvl="3"/>
            <a:r>
              <a:rPr lang="en-US" sz="1900" dirty="0"/>
              <a:t>Sign up for Quarterly POLST updates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385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>
                <a:solidFill>
                  <a:srgbClr val="002060"/>
                </a:solidFill>
              </a:rPr>
              <a:t>Come Join Us! </a:t>
            </a:r>
            <a:r>
              <a:rPr lang="en-US" sz="2700" dirty="0" smtClean="0">
                <a:solidFill>
                  <a:srgbClr val="002060"/>
                </a:solidFill>
              </a:rPr>
              <a:t/>
            </a:r>
            <a:br>
              <a:rPr lang="en-US" sz="2700" dirty="0" smtClean="0">
                <a:solidFill>
                  <a:srgbClr val="002060"/>
                </a:solidFill>
              </a:rPr>
            </a:br>
            <a:r>
              <a:rPr lang="en-US" sz="2700" dirty="0" smtClean="0">
                <a:solidFill>
                  <a:srgbClr val="002060"/>
                </a:solidFill>
              </a:rPr>
              <a:t>11</a:t>
            </a:r>
            <a:r>
              <a:rPr lang="en-US" sz="2700" baseline="30000" dirty="0" smtClean="0">
                <a:solidFill>
                  <a:srgbClr val="002060"/>
                </a:solidFill>
              </a:rPr>
              <a:t>th</a:t>
            </a:r>
            <a:r>
              <a:rPr lang="en-US" sz="2700" dirty="0" smtClean="0">
                <a:solidFill>
                  <a:srgbClr val="002060"/>
                </a:solidFill>
              </a:rPr>
              <a:t> Annual Health Care Decisions Spring Celebration </a:t>
            </a:r>
            <a:br>
              <a:rPr lang="en-US" sz="2700" dirty="0" smtClean="0">
                <a:solidFill>
                  <a:srgbClr val="002060"/>
                </a:solidFill>
              </a:rPr>
            </a:br>
            <a:r>
              <a:rPr lang="en-US" sz="2700" dirty="0" smtClean="0">
                <a:solidFill>
                  <a:srgbClr val="002060"/>
                </a:solidFill>
              </a:rPr>
              <a:t>March- June. Free </a:t>
            </a:r>
            <a:r>
              <a:rPr lang="en-US" sz="2700" dirty="0">
                <a:solidFill>
                  <a:srgbClr val="002060"/>
                </a:solidFill>
              </a:rPr>
              <a:t>planning tools and event ideas</a:t>
            </a:r>
            <a:r>
              <a:rPr lang="en-US" sz="3200" dirty="0">
                <a:solidFill>
                  <a:srgbClr val="002060"/>
                </a:solidFill>
              </a:rPr>
              <a:t/>
            </a:r>
            <a:br>
              <a:rPr lang="en-US" sz="3200" dirty="0">
                <a:solidFill>
                  <a:srgbClr val="002060"/>
                </a:solidFill>
              </a:rPr>
            </a:b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73549"/>
            <a:ext cx="8600768" cy="2861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1. Make You Own Plan- </a:t>
            </a:r>
            <a:r>
              <a:rPr lang="en-US" sz="2000" dirty="0" smtClean="0"/>
              <a:t>tell others for equal access to free tools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2. Gather Your Group- </a:t>
            </a:r>
            <a:r>
              <a:rPr lang="en-US" sz="2000" dirty="0"/>
              <a:t>C</a:t>
            </a:r>
            <a:r>
              <a:rPr lang="en-US" sz="2000" dirty="0" smtClean="0"/>
              <a:t>o-host a virtual webinar for consumers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3. Support Your Staff- </a:t>
            </a:r>
            <a:r>
              <a:rPr lang="en-US" sz="2000" dirty="0" smtClean="0"/>
              <a:t>Co-host informational training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</a:rPr>
              <a:t>024 March- June Events Calendar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Have 30 Events POSTED! Expect 60 events.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Want to co-host a free webinar? Reserve date today- first come first serve.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Contact Ellen, </a:t>
            </a:r>
            <a:r>
              <a:rPr lang="en-US" sz="2000" dirty="0" smtClean="0">
                <a:solidFill>
                  <a:srgbClr val="002060"/>
                </a:solidFill>
                <a:hlinkClick r:id="rId3"/>
              </a:rPr>
              <a:t>edipaola@honoringchoicesmass.com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>
              <a:solidFill>
                <a:srgbClr val="00206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304618"/>
            <a:ext cx="807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14450"/>
            <a:ext cx="2390775" cy="2095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25" y="1349016"/>
            <a:ext cx="2495550" cy="1971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54" y="1314450"/>
            <a:ext cx="300037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013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31458</TotalTime>
  <Words>695</Words>
  <Application>Microsoft Office PowerPoint</Application>
  <PresentationFormat>On-screen Show (4:3)</PresentationFormat>
  <Paragraphs>154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</vt:lpstr>
      <vt:lpstr>Garamond</vt:lpstr>
      <vt:lpstr>Noto Sans Symbols</vt:lpstr>
      <vt:lpstr>Times New Roman</vt:lpstr>
      <vt:lpstr>Office Theme</vt:lpstr>
      <vt:lpstr>PowerPoint Presentation</vt:lpstr>
      <vt:lpstr>PowerPoint Presentation</vt:lpstr>
      <vt:lpstr>Come Join Us!  11th Annual Health Care Decisions Spring Celebration  March- June. Free planning tools and event ideas!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New: Guardianship, Conservatorship and Alternatives</vt:lpstr>
      <vt:lpstr>State Transition from MOLST to POLST For Official Information see State website www.mass.gov/polst </vt:lpstr>
      <vt:lpstr>  Upgrading from MOLST to POLST Program MOLST, Medical Orders for Life Sustaining Treatment to POLST: Portable Medical Orders for Life- Sustaining Treatment  Know &amp; honor treatment choices of seriously ill and frail individuals  </vt:lpstr>
      <vt:lpstr>PowerPoint Presentation</vt:lpstr>
      <vt:lpstr>PowerPoint Presentation</vt:lpstr>
      <vt:lpstr>     What would help you, your organization and your community?  Here’s what we are hearing from the HCM Partners...  </vt:lpstr>
      <vt:lpstr>POLST Official Program Resources</vt:lpstr>
      <vt:lpstr>Come Join Us!  11th Annual Health Care Decisions Spring Celebration  March- June. Free planning tools and event ideas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Pavilion 2007</dc:creator>
  <cp:lastModifiedBy>Ellen M DiPaola</cp:lastModifiedBy>
  <cp:revision>2771</cp:revision>
  <dcterms:created xsi:type="dcterms:W3CDTF">2013-10-18T11:34:34Z</dcterms:created>
  <dcterms:modified xsi:type="dcterms:W3CDTF">2024-03-13T12:57:26Z</dcterms:modified>
</cp:coreProperties>
</file>